
<file path=[Content_Types].xml><?xml version="1.0" encoding="utf-8"?>
<Types xmlns="http://schemas.openxmlformats.org/package/2006/content-types">
  <Default Extension="xml" ContentType="application/vnd.openxmlformats-package.core-properties+xml"/>
  <Default Extension="jpeg" ContentType="image/jpeg"/>
  <Default Extension="tif" ContentType="image/tiff"/>
  <Default Extension="png" ContentType="image/png"/>
  <Default Extension="rels" ContentType="application/vnd.openxmlformats-package.relationships+xml"/>
  <Override PartName="/ppt/presentation.xml" ContentType="application/vnd.openxmlformats-officedocument.presentationml.presentation.main+xml"/>
  <Override PartName="/ppt/slides/slide711.xml" ContentType="application/vnd.openxmlformats-officedocument.presentationml.slide+xml"/>
  <Override PartName="/ppt/slideLayouts/slideLayout111.xml" ContentType="application/vnd.openxmlformats-officedocument.presentationml.slideLayout+xml"/>
  <Override PartName="/ppt/slideMasters/slideMaster111.xml" ContentType="application/vnd.openxmlformats-officedocument.presentationml.slideMaster+xml"/>
  <Override PartName="/ppt/slideLayouts/slideLayout822.xml" ContentType="application/vnd.openxmlformats-officedocument.presentationml.slideLayout+xml"/>
  <Override PartName="/ppt/slideLayouts/slideLayout1333.xml" ContentType="application/vnd.openxmlformats-officedocument.presentationml.slideLayout+xml"/>
  <Override PartName="/ppt/slideLayouts/slideLayout344.xml" ContentType="application/vnd.openxmlformats-officedocument.presentationml.slideLayout+xml"/>
  <Override PartName="/ppt/slideLayouts/slideLayout755.xml" ContentType="application/vnd.openxmlformats-officedocument.presentationml.slideLayout+xml"/>
  <Override PartName="/ppt/slideLayouts/slideLayout1266.xml" ContentType="application/vnd.openxmlformats-officedocument.presentationml.slideLayout+xml"/>
  <Override PartName="/ppt/slideLayouts/slideLayout277.xml" ContentType="application/vnd.openxmlformats-officedocument.presentationml.slideLayout+xml"/>
  <Override PartName="/ppt/theme/theme111.xml" ContentType="application/vnd.openxmlformats-officedocument.theme+xml"/>
  <Override PartName="/ppt/slideLayouts/slideLayout688.xml" ContentType="application/vnd.openxmlformats-officedocument.presentationml.slideLayout+xml"/>
  <Override PartName="/ppt/slideLayouts/slideLayout1199.xml" ContentType="application/vnd.openxmlformats-officedocument.presentationml.slideLayout+xml"/>
  <Override PartName="/ppt/slideLayouts/slideLayout51010.xml" ContentType="application/vnd.openxmlformats-officedocument.presentationml.slideLayout+xml"/>
  <Override PartName="/ppt/slideLayouts/slideLayout151111.xml" ContentType="application/vnd.openxmlformats-officedocument.presentationml.slideLayout+xml"/>
  <Override PartName="/ppt/slideLayouts/slideLayout101212.xml" ContentType="application/vnd.openxmlformats-officedocument.presentationml.slideLayout+xml"/>
  <Override PartName="/ppt/slideLayouts/slideLayout41313.xml" ContentType="application/vnd.openxmlformats-officedocument.presentationml.slideLayout+xml"/>
  <Override PartName="/ppt/slideLayouts/slideLayout91414.xml" ContentType="application/vnd.openxmlformats-officedocument.presentationml.slideLayout+xml"/>
  <Override PartName="/ppt/slideLayouts/slideLayout141515.xml" ContentType="application/vnd.openxmlformats-officedocument.presentationml.slideLayout+xml"/>
  <Override PartName="/ppt/slides/slide1222.xml" ContentType="application/vnd.openxmlformats-officedocument.presentationml.slide+xml"/>
  <Override PartName="/ppt/slides/slide1733.xml" ContentType="application/vnd.openxmlformats-officedocument.presentationml.slide+xml"/>
  <Override PartName="/ppt/slides/slide244.xml" ContentType="application/vnd.openxmlformats-officedocument.presentationml.slide+xml"/>
  <Override PartName="/ppt/commentAuthors.xml" ContentType="application/vnd.openxmlformats-officedocument.presentationml.commentAuthors+xml"/>
  <Override PartName="/ppt/slides/slide655.xml" ContentType="application/vnd.openxmlformats-officedocument.presentationml.slide+xml"/>
  <Override PartName="/ppt/slides/slide1166.xml" ContentType="application/vnd.openxmlformats-officedocument.presentationml.slide+xml"/>
  <Override PartName="/ppt/notesSlides/notesSlide411.xml" ContentType="application/vnd.openxmlformats-officedocument.presentationml.notesSlide+xml"/>
  <Override PartName="/ppt/notesMasters/notesMaster111.xml" ContentType="application/vnd.openxmlformats-officedocument.presentationml.notesMaster+xml"/>
  <Override PartName="/ppt/theme/theme222.xml" ContentType="application/vnd.openxmlformats-officedocument.theme+xml"/>
  <Override PartName="/ppt/slides/slide1677.xml" ContentType="application/vnd.openxmlformats-officedocument.presentationml.slide+xml"/>
  <Override PartName="/ppt/notesSlides/notesSlide522.xml" ContentType="application/vnd.openxmlformats-officedocument.presentationml.notesSlide+xml"/>
  <Override PartName="/ppt/tableStyles.xml" ContentType="application/vnd.openxmlformats-officedocument.presentationml.tableStyles+xml"/>
  <Override PartName="/ppt/slides/slide188.xml" ContentType="application/vnd.openxmlformats-officedocument.presentationml.slide+xml"/>
  <Override PartName="/ppt/notesSlides/notesSlide133.xml" ContentType="application/vnd.openxmlformats-officedocument.presentationml.notesSlide+xml"/>
  <Override PartName="/ppt/slides/slide1599.xml" ContentType="application/vnd.openxmlformats-officedocument.presentationml.slide+xml"/>
  <Override PartName="/ppt/handoutMasters/handoutMaster111.xml" ContentType="application/vnd.openxmlformats-officedocument.presentationml.handoutMaster+xml"/>
  <Override PartName="/ppt/theme/theme333.xml" ContentType="application/vnd.openxmlformats-officedocument.theme+xml"/>
  <Override PartName="/ppt/slides/slide51010.xml" ContentType="application/vnd.openxmlformats-officedocument.presentationml.slide+xml"/>
  <Override PartName="/ppt/slides/slide101111.xml" ContentType="application/vnd.openxmlformats-officedocument.presentationml.slide+xml"/>
  <Override PartName="/ppt/notesSlides/notesSlide344.xml" ContentType="application/vnd.openxmlformats-officedocument.presentationml.notesSlide+xml"/>
  <Override PartName="/ppt/slides/slide41212.xml" ContentType="application/vnd.openxmlformats-officedocument.presentationml.slide+xml"/>
  <Override PartName="/ppt/notesSlides/notesSlide255.xml" ContentType="application/vnd.openxmlformats-officedocument.presentationml.notesSlide+xml"/>
  <Override PartName="/ppt/slides/slide141313.xml" ContentType="application/vnd.openxmlformats-officedocument.presentationml.slide+xml"/>
  <Override PartName="/ppt/viewProps.xml" ContentType="application/vnd.openxmlformats-officedocument.presentationml.viewProps+xml"/>
  <Override PartName="/ppt/slides/slide91414.xml" ContentType="application/vnd.openxmlformats-officedocument.presentationml.slide+xml"/>
  <Override PartName="/ppt/slides/slide31515.xml" ContentType="application/vnd.openxmlformats-officedocument.presentationml.slide+xml"/>
  <Override PartName="/ppt/slides/slide81616.xml" ContentType="application/vnd.openxmlformats-officedocument.presentationml.slide+xml"/>
  <Override PartName="/ppt/slides/slide131717.xml" ContentType="application/vnd.openxmlformats-officedocument.presentationml.slide+xml"/>
  <Override PartName="/ppt/presProps.xml" ContentType="application/vnd.openxmlformats-officedocument.presentationml.presProp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handoutMasterIdLst>
    <p:handoutMasterId r:id="rId20"/>
  </p:handoutMasterIdLst>
  <p:sldIdLst>
    <p:sldId id="278" r:id="rId2"/>
    <p:sldId id="314" r:id="rId3"/>
    <p:sldId id="300" r:id="rId4"/>
    <p:sldId id="301" r:id="rId5"/>
    <p:sldId id="302" r:id="rId6"/>
    <p:sldId id="303" r:id="rId7"/>
    <p:sldId id="309" r:id="rId8"/>
    <p:sldId id="315" r:id="rId9"/>
    <p:sldId id="310" r:id="rId10"/>
    <p:sldId id="311" r:id="rId11"/>
    <p:sldId id="306" r:id="rId12"/>
    <p:sldId id="308" r:id="rId13"/>
    <p:sldId id="304" r:id="rId14"/>
    <p:sldId id="312" r:id="rId15"/>
    <p:sldId id="307" r:id="rId16"/>
    <p:sldId id="316" r:id="rId17"/>
    <p:sldId id="294" r:id="rId18"/>
  </p:sldIdLst>
  <p:sldSz cx="12192000" cy="6858000"/>
  <p:notesSz cx="9872663"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ll Gut" initials="TG" lastIdx="8" clrIdx="0">
    <p:extLst>
      <p:ext uri="{19B8F6BF-5375-455C-9EA6-DF929625EA0E}">
        <p15:presenceInfo xmlns:p15="http://schemas.microsoft.com/office/powerpoint/2012/main" userId="Till Gut" providerId="None"/>
      </p:ext>
    </p:extLst>
  </p:cmAuthor>
  <p:cmAuthor id="2" name="Elsa Garcia-Maltras De Blas" initials="EGDB" lastIdx="4" clrIdx="1">
    <p:extLst>
      <p:ext uri="{19B8F6BF-5375-455C-9EA6-DF929625EA0E}">
        <p15:presenceInfo xmlns:p15="http://schemas.microsoft.com/office/powerpoint/2012/main" userId="S::elsa.garcia-maltras@fiscal.es::ead65ba4-d040-41b4-90d3-5bf7b5270d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C8B"/>
    <a:srgbClr val="B4AEA8"/>
    <a:srgbClr val="8B827B"/>
    <a:srgbClr val="E856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8" d="100"/>
          <a:sy n="108" d="100"/>
        </p:scale>
        <p:origin x="654" y="102"/>
      </p:cViewPr>
      <p:guideLst/>
    </p:cSldViewPr>
  </p:slideViewPr>
  <p:notesTextViewPr>
    <p:cViewPr>
      <p:scale>
        <a:sx n="1" d="1"/>
        <a:sy n="1" d="1"/>
      </p:scale>
      <p:origin x="0" y="0"/>
    </p:cViewPr>
  </p:notesTextViewPr>
  <p:sorterViewPr>
    <p:cViewPr>
      <p:scale>
        <a:sx n="191653" d="250000"/>
        <a:sy n="191653" d="250000"/>
      </p:scale>
      <p:origin x="0" y="0"/>
    </p:cViewPr>
  </p:sorterViewPr>
  <p:gridSpacing cx="72008" cy="72008"/>
</p:viewPr>
</file>

<file path=ppt/_rels/presentation.xml.rels>&#65279;<?xml version="1.0" encoding="utf-8"?><Relationships xmlns="http://schemas.openxmlformats.org/package/2006/relationships"><Relationship Type="http://schemas.openxmlformats.org/officeDocument/2006/relationships/slide" Target="/ppt/slides/slide711.xml" Id="rId8" /><Relationship Type="http://schemas.openxmlformats.org/officeDocument/2006/relationships/slide" Target="/ppt/slides/slide1222.xml" Id="rId13" /><Relationship Type="http://schemas.openxmlformats.org/officeDocument/2006/relationships/slide" Target="/ppt/slides/slide1733.xml" Id="rId18" /><Relationship Type="http://schemas.openxmlformats.org/officeDocument/2006/relationships/slide" Target="/ppt/slides/slide244.xml" Id="rId3" /><Relationship Type="http://schemas.openxmlformats.org/officeDocument/2006/relationships/commentAuthors" Target="/ppt/commentAuthors.xml" Id="rId21" /><Relationship Type="http://schemas.openxmlformats.org/officeDocument/2006/relationships/slide" Target="/ppt/slides/slide655.xml" Id="rId7" /><Relationship Type="http://schemas.openxmlformats.org/officeDocument/2006/relationships/slide" Target="/ppt/slides/slide1166.xml" Id="rId12" /><Relationship Type="http://schemas.openxmlformats.org/officeDocument/2006/relationships/slide" Target="/ppt/slides/slide1677.xml" Id="rId17" /><Relationship Type="http://schemas.openxmlformats.org/officeDocument/2006/relationships/tableStyles" Target="/ppt/tableStyles.xml" Id="rId25" /><Relationship Type="http://schemas.openxmlformats.org/officeDocument/2006/relationships/slide" Target="/ppt/slides/slide188.xml" Id="rId2" /><Relationship Type="http://schemas.openxmlformats.org/officeDocument/2006/relationships/slide" Target="/ppt/slides/slide1599.xml" Id="rId16" /><Relationship Type="http://schemas.openxmlformats.org/officeDocument/2006/relationships/handoutMaster" Target="/ppt/handoutMasters/handoutMaster111.xml" Id="rId20" /><Relationship Type="http://schemas.openxmlformats.org/officeDocument/2006/relationships/slideMaster" Target="/ppt/slideMasters/slideMaster111.xml" Id="rId1" /><Relationship Type="http://schemas.openxmlformats.org/officeDocument/2006/relationships/slide" Target="/ppt/slides/slide51010.xml" Id="rId6" /><Relationship Type="http://schemas.openxmlformats.org/officeDocument/2006/relationships/slide" Target="/ppt/slides/slide101111.xml" Id="rId11" /><Relationship Type="http://schemas.openxmlformats.org/officeDocument/2006/relationships/theme" Target="/ppt/theme/theme111.xml" Id="rId24" /><Relationship Type="http://schemas.openxmlformats.org/officeDocument/2006/relationships/slide" Target="/ppt/slides/slide41212.xml" Id="rId5" /><Relationship Type="http://schemas.openxmlformats.org/officeDocument/2006/relationships/slide" Target="/ppt/slides/slide141313.xml" Id="rId15" /><Relationship Type="http://schemas.openxmlformats.org/officeDocument/2006/relationships/viewProps" Target="/ppt/viewProps.xml" Id="rId23" /><Relationship Type="http://schemas.openxmlformats.org/officeDocument/2006/relationships/slide" Target="/ppt/slides/slide91414.xml" Id="rId10" /><Relationship Type="http://schemas.openxmlformats.org/officeDocument/2006/relationships/notesMaster" Target="/ppt/notesMasters/notesMaster111.xml" Id="rId19" /><Relationship Type="http://schemas.openxmlformats.org/officeDocument/2006/relationships/slide" Target="/ppt/slides/slide31515.xml" Id="rId4" /><Relationship Type="http://schemas.openxmlformats.org/officeDocument/2006/relationships/slide" Target="/ppt/slides/slide81616.xml" Id="rId9" /><Relationship Type="http://schemas.openxmlformats.org/officeDocument/2006/relationships/slide" Target="/ppt/slides/slide131717.xml" Id="rId14" /><Relationship Type="http://schemas.openxmlformats.org/officeDocument/2006/relationships/presProps" Target="/ppt/presProps.xml" Id="rId22" /></Relationships>
</file>

<file path=ppt/handoutMasters/_rels/handoutMaster111.xml.rels>&#65279;<?xml version="1.0" encoding="utf-8"?><Relationships xmlns="http://schemas.openxmlformats.org/package/2006/relationships"><Relationship Type="http://schemas.openxmlformats.org/officeDocument/2006/relationships/theme" Target="/ppt/theme/theme333.xml" Id="rId1" /></Relationships>
</file>

<file path=ppt/handoutMasters/handoutMaster1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5592225" y="1"/>
            <a:ext cx="4278154" cy="341064"/>
          </a:xfrm>
          <a:prstGeom prst="rect">
            <a:avLst/>
          </a:prstGeom>
        </p:spPr>
        <p:txBody>
          <a:bodyPr vert="horz" lIns="91440" tIns="45720" rIns="91440" bIns="45720" rtlCol="0"/>
          <a:lstStyle>
            <a:lvl1pPr algn="r">
              <a:defRPr sz="1200"/>
            </a:lvl1pPr>
          </a:lstStyle>
          <a:p>
            <a:fld id="{D852116A-4664-4678-9FDD-31390ADFA7EE}" type="datetimeFigureOut">
              <a:rPr lang="de-DE" smtClean="0"/>
              <a:t>20.05.2021</a:t>
            </a:fld>
            <a:endParaRPr lang="de-DE"/>
          </a:p>
        </p:txBody>
      </p:sp>
      <p:sp>
        <p:nvSpPr>
          <p:cNvPr id="4" name="Fußzeilenplatzhalter 3"/>
          <p:cNvSpPr>
            <a:spLocks noGrp="1"/>
          </p:cNvSpPr>
          <p:nvPr>
            <p:ph type="ftr" sz="quarter" idx="2"/>
          </p:nvPr>
        </p:nvSpPr>
        <p:spPr>
          <a:xfrm>
            <a:off x="0" y="6456612"/>
            <a:ext cx="4278154" cy="341063"/>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5592225" y="6456612"/>
            <a:ext cx="4278154" cy="341063"/>
          </a:xfrm>
          <a:prstGeom prst="rect">
            <a:avLst/>
          </a:prstGeom>
        </p:spPr>
        <p:txBody>
          <a:bodyPr vert="horz" lIns="91440" tIns="45720" rIns="91440" bIns="45720" rtlCol="0" anchor="b"/>
          <a:lstStyle>
            <a:lvl1pPr algn="r">
              <a:defRPr sz="1200"/>
            </a:lvl1pPr>
          </a:lstStyle>
          <a:p>
            <a:fld id="{3C768DFE-DABD-49B3-8BCE-484063F82781}" type="slidenum">
              <a:rPr lang="de-DE" smtClean="0"/>
              <a:t>‹#›</a:t>
            </a:fld>
            <a:endParaRPr lang="de-DE"/>
          </a:p>
        </p:txBody>
      </p:sp>
    </p:spTree>
    <p:extLst>
      <p:ext uri="{BB962C8B-B14F-4D97-AF65-F5344CB8AC3E}">
        <p14:creationId xmlns:p14="http://schemas.microsoft.com/office/powerpoint/2010/main" val="2509732760"/>
      </p:ext>
    </p:extLst>
  </p:cSld>
  <p:clrMap bg1="lt1" tx1="dk1" bg2="lt2" tx2="dk2" accent1="accent1" accent2="accent2" accent3="accent3" accent4="accent4" accent5="accent5" accent6="accent6" hlink="hlink" folHlink="folHlink"/>
</p:handoutMaster>
</file>

<file path=ppt/notesMasters/_rels/notesMaster111.xml.rels>&#65279;<?xml version="1.0" encoding="utf-8"?><Relationships xmlns="http://schemas.openxmlformats.org/package/2006/relationships"><Relationship Type="http://schemas.openxmlformats.org/officeDocument/2006/relationships/theme" Target="/ppt/theme/theme222.xml" Id="rId1" /></Relationships>
</file>

<file path=ppt/notesMasters/notesMaster111.xml><?xml version="1.0" encoding="utf-8"?>
<p:notes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5592225" y="1"/>
            <a:ext cx="4278154" cy="341064"/>
          </a:xfrm>
          <a:prstGeom prst="rect">
            <a:avLst/>
          </a:prstGeom>
        </p:spPr>
        <p:txBody>
          <a:bodyPr vert="horz" lIns="91440" tIns="45720" rIns="91440" bIns="45720" rtlCol="0"/>
          <a:lstStyle>
            <a:lvl1pPr algn="r">
              <a:defRPr sz="1200"/>
            </a:lvl1pPr>
          </a:lstStyle>
          <a:p>
            <a:fld id="{0D13A7C6-214A-4A78-8B7F-C9DA87EA3770}" type="datetimeFigureOut">
              <a:rPr lang="en-GB" smtClean="0"/>
              <a:t>20/05/2021</a:t>
            </a:fld>
            <a:endParaRPr lang="en-GB"/>
          </a:p>
        </p:txBody>
      </p:sp>
      <p:sp>
        <p:nvSpPr>
          <p:cNvPr id="4" name="Folienbildplatzhalter 3"/>
          <p:cNvSpPr>
            <a:spLocks noGrp="1" noRot="1" noChangeAspect="1"/>
          </p:cNvSpPr>
          <p:nvPr>
            <p:ph type="sldImg" idx="2"/>
          </p:nvPr>
        </p:nvSpPr>
        <p:spPr>
          <a:xfrm>
            <a:off x="2897188" y="849313"/>
            <a:ext cx="4078287" cy="2295525"/>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987267" y="3271382"/>
            <a:ext cx="7898130" cy="267658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6456612"/>
            <a:ext cx="4278154" cy="341063"/>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5592225" y="6456612"/>
            <a:ext cx="4278154" cy="341063"/>
          </a:xfrm>
          <a:prstGeom prst="rect">
            <a:avLst/>
          </a:prstGeom>
        </p:spPr>
        <p:txBody>
          <a:bodyPr vert="horz" lIns="91440" tIns="45720" rIns="91440" bIns="45720" rtlCol="0" anchor="b"/>
          <a:lstStyle>
            <a:lvl1pPr algn="r">
              <a:defRPr sz="1200"/>
            </a:lvl1pPr>
          </a:lstStyle>
          <a:p>
            <a:fld id="{4E391B68-67F8-4E32-8F57-9F9CE295B3CB}" type="slidenum">
              <a:rPr lang="en-GB" smtClean="0"/>
              <a:t>'#'</a:t>
            </a:fld>
            <a:endParaRPr lang="en-GB"/>
          </a:p>
        </p:txBody>
      </p:sp>
    </p:spTree>
    <p:extLst>
      <p:ext uri="{BB962C8B-B14F-4D97-AF65-F5344CB8AC3E}">
        <p14:creationId xmlns:p14="http://schemas.microsoft.com/office/powerpoint/2010/main" val="186524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33.xml.rels>&#65279;<?xml version="1.0" encoding="utf-8"?><Relationships xmlns="http://schemas.openxmlformats.org/package/2006/relationships"><Relationship Type="http://schemas.openxmlformats.org/officeDocument/2006/relationships/slide" Target="/ppt/slides/slide188.xml" Id="rId2" /><Relationship Type="http://schemas.openxmlformats.org/officeDocument/2006/relationships/notesMaster" Target="/ppt/notesMasters/notesMaster111.xml" Id="rId1" /></Relationships>
</file>

<file path=ppt/notesSlides/_rels/notesSlide255.xml.rels>&#65279;<?xml version="1.0" encoding="utf-8"?><Relationships xmlns="http://schemas.openxmlformats.org/package/2006/relationships"><Relationship Type="http://schemas.openxmlformats.org/officeDocument/2006/relationships/slide" Target="/ppt/slides/slide41212.xml" Id="rId2" /><Relationship Type="http://schemas.openxmlformats.org/officeDocument/2006/relationships/notesMaster" Target="/ppt/notesMasters/notesMaster111.xml" Id="rId1" /></Relationships>
</file>

<file path=ppt/notesSlides/_rels/notesSlide344.xml.rels>&#65279;<?xml version="1.0" encoding="utf-8"?><Relationships xmlns="http://schemas.openxmlformats.org/package/2006/relationships"><Relationship Type="http://schemas.openxmlformats.org/officeDocument/2006/relationships/slide" Target="/ppt/slides/slide101111.xml" Id="rId2" /><Relationship Type="http://schemas.openxmlformats.org/officeDocument/2006/relationships/notesMaster" Target="/ppt/notesMasters/notesMaster111.xml" Id="rId1" /></Relationships>
</file>

<file path=ppt/notesSlides/_rels/notesSlide411.xml.rels>&#65279;<?xml version="1.0" encoding="utf-8"?><Relationships xmlns="http://schemas.openxmlformats.org/package/2006/relationships"><Relationship Type="http://schemas.openxmlformats.org/officeDocument/2006/relationships/slide" Target="/ppt/slides/slide1166.xml" Id="rId2" /><Relationship Type="http://schemas.openxmlformats.org/officeDocument/2006/relationships/notesMaster" Target="/ppt/notesMasters/notesMaster111.xml" Id="rId1" /></Relationships>
</file>

<file path=ppt/notesSlides/_rels/notesSlide522.xml.rels>&#65279;<?xml version="1.0" encoding="utf-8"?><Relationships xmlns="http://schemas.openxmlformats.org/package/2006/relationships"><Relationship Type="http://schemas.openxmlformats.org/officeDocument/2006/relationships/slide" Target="/ppt/slides/slide1677.xml" Id="rId2" /><Relationship Type="http://schemas.openxmlformats.org/officeDocument/2006/relationships/notesMaster" Target="/ppt/notesMasters/notesMaster111.xml" Id="rId1" /></Relationships>
</file>

<file path=ppt/notesSlides/notesSlide13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fld id="{4E391B68-67F8-4E32-8F57-9F9CE295B3CB}" type="slidenum">
              <a:rPr lang="en-GB" smtClean="0"/>
              <a:t>1</a:t>
            </a:fld>
            <a:endParaRPr lang="en-GB"/>
          </a:p>
        </p:txBody>
      </p:sp>
    </p:spTree>
    <p:extLst>
      <p:ext uri="{BB962C8B-B14F-4D97-AF65-F5344CB8AC3E}">
        <p14:creationId xmlns:p14="http://schemas.microsoft.com/office/powerpoint/2010/main" val="3904909290"/>
      </p:ext>
    </p:extLst>
  </p:cSld>
  <p:clrMapOvr>
    <a:masterClrMapping/>
  </p:clrMapOvr>
</p:notes>
</file>

<file path=ppt/notesSlides/notesSlide255.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4</a:t>
            </a:fld>
            <a:endParaRPr lang="es-ES"/>
          </a:p>
        </p:txBody>
      </p:sp>
    </p:spTree>
    <p:extLst>
      <p:ext uri="{BB962C8B-B14F-4D97-AF65-F5344CB8AC3E}">
        <p14:creationId xmlns:p14="http://schemas.microsoft.com/office/powerpoint/2010/main" val="3557806558"/>
      </p:ext>
    </p:extLst>
  </p:cSld>
  <p:clrMapOvr>
    <a:masterClrMapping/>
  </p:clrMapOvr>
</p:notes>
</file>

<file path=ppt/notesSlides/notesSlide344.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dirty="0"/>
          </a:p>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a:t>Récital 72</a:t>
            </a:r>
          </a:p>
          <a:p>
            <a:pPr marL="0" marR="0" indent="0" algn="l" defTabSz="914400" rtl="0" eaLnBrk="1" fontAlgn="auto" latinLnBrk="0" hangingPunct="1">
              <a:lnSpc>
                <a:spcPct val="100000"/>
              </a:lnSpc>
              <a:spcBef>
                <a:spcPts val="0"/>
              </a:spcBef>
              <a:spcAft>
                <a:spcPts val="0"/>
              </a:spcAft>
              <a:buClrTx/>
              <a:buSzTx/>
              <a:buFontTx/>
              <a:buNone/>
              <a:tabLst/>
              <a:defRPr/>
            </a:pPr>
            <a:endParaRPr lang="es-ES" dirty="0"/>
          </a:p>
          <a:p>
            <a:pPr marL="0" marR="0" indent="0" algn="l" defTabSz="914400" rtl="0" eaLnBrk="1" fontAlgn="auto" latinLnBrk="0" hangingPunct="1">
              <a:lnSpc>
                <a:spcPct val="100000"/>
              </a:lnSpc>
              <a:spcBef>
                <a:spcPts val="0"/>
              </a:spcBef>
              <a:spcAft>
                <a:spcPts val="0"/>
              </a:spcAft>
              <a:buClrTx/>
              <a:buSzTx/>
              <a:buFontTx/>
              <a:buNone/>
              <a:tabLst/>
              <a:defRPr/>
            </a:pPr>
            <a:r>
              <a:rPr lang="es-ES" dirty="0"/>
              <a:t>Dans les </a:t>
            </a:r>
            <a:r>
              <a:rPr lang="es-ES" dirty="0"/>
              <a:t>affaires </a:t>
            </a:r>
            <a:r>
              <a:rPr lang="es-ES" dirty="0" err="1"/>
              <a:t>transfrontalières</a:t>
            </a:r>
            <a:r>
              <a:rPr lang="es-ES" dirty="0"/>
              <a:t>, </a:t>
            </a:r>
            <a:r>
              <a:rPr lang="es-ES" dirty="0" err="1"/>
              <a:t>le </a:t>
            </a:r>
            <a:r>
              <a:rPr lang="es-ES" dirty="0" err="1"/>
              <a:t>procureur </a:t>
            </a:r>
            <a:r>
              <a:rPr lang="es-ES" dirty="0" err="1"/>
              <a:t>délégué </a:t>
            </a:r>
            <a:r>
              <a:rPr lang="es-ES" dirty="0" err="1"/>
              <a:t>européen </a:t>
            </a:r>
            <a:r>
              <a:rPr lang="es-ES" dirty="0" err="1"/>
              <a:t>chargé du traitement </a:t>
            </a:r>
            <a:r>
              <a:rPr lang="es-ES" dirty="0" err="1"/>
              <a:t>devrait </a:t>
            </a:r>
            <a:r>
              <a:rPr lang="es-ES" dirty="0"/>
              <a:t>pouvoir </a:t>
            </a:r>
            <a:r>
              <a:rPr lang="es-ES" dirty="0" err="1"/>
              <a:t>s'appuyer </a:t>
            </a:r>
            <a:r>
              <a:rPr lang="es-ES" dirty="0" err="1"/>
              <a:t>sur les </a:t>
            </a:r>
            <a:r>
              <a:rPr lang="es-ES" dirty="0" err="1"/>
              <a:t>procureurs </a:t>
            </a:r>
            <a:r>
              <a:rPr lang="es-ES" dirty="0" err="1"/>
              <a:t>délégués </a:t>
            </a:r>
            <a:r>
              <a:rPr lang="es-ES" dirty="0" err="1"/>
              <a:t>européens </a:t>
            </a:r>
            <a:r>
              <a:rPr lang="es-ES" dirty="0" err="1"/>
              <a:t>qui l'assistent </a:t>
            </a:r>
            <a:r>
              <a:rPr lang="es-ES" dirty="0" err="1"/>
              <a:t>lorsque des </a:t>
            </a:r>
            <a:r>
              <a:rPr lang="es-ES" dirty="0" err="1"/>
              <a:t>mesures </a:t>
            </a:r>
            <a:r>
              <a:rPr lang="es-ES" dirty="0" err="1"/>
              <a:t>doivent </a:t>
            </a:r>
            <a:r>
              <a:rPr lang="es-ES" dirty="0"/>
              <a:t>être </a:t>
            </a:r>
            <a:r>
              <a:rPr lang="es-ES" dirty="0" err="1"/>
              <a:t>prises </a:t>
            </a:r>
            <a:r>
              <a:rPr lang="es-ES" dirty="0"/>
              <a:t>dans </a:t>
            </a:r>
            <a:r>
              <a:rPr lang="es-ES" dirty="0" err="1"/>
              <a:t>d'autres </a:t>
            </a:r>
            <a:r>
              <a:rPr lang="es-ES" dirty="0" err="1"/>
              <a:t>États membres</a:t>
            </a:r>
            <a:r>
              <a:rPr lang="es-ES" dirty="0"/>
              <a:t>. </a:t>
            </a:r>
            <a:r>
              <a:rPr lang="es-ES" dirty="0" err="1"/>
              <a:t>Lorsque l'</a:t>
            </a:r>
            <a:r>
              <a:rPr lang="es-ES" dirty="0" err="1"/>
              <a:t>autorisation </a:t>
            </a:r>
            <a:r>
              <a:rPr lang="es-ES" dirty="0"/>
              <a:t>judiciaire </a:t>
            </a:r>
            <a:r>
              <a:rPr lang="es-ES" dirty="0" err="1"/>
              <a:t>est </a:t>
            </a:r>
            <a:r>
              <a:rPr lang="es-ES" dirty="0" err="1"/>
              <a:t>requise </a:t>
            </a:r>
            <a:r>
              <a:rPr lang="es-ES" dirty="0" err="1"/>
              <a:t>pour </a:t>
            </a:r>
            <a:r>
              <a:rPr lang="es-ES" dirty="0"/>
              <a:t>une </a:t>
            </a:r>
            <a:r>
              <a:rPr lang="es-ES" dirty="0" err="1"/>
              <a:t>telle </a:t>
            </a:r>
            <a:r>
              <a:rPr lang="es-ES" dirty="0" err="1"/>
              <a:t>mesure</a:t>
            </a:r>
            <a:r>
              <a:rPr lang="es-ES" dirty="0"/>
              <a:t>, </a:t>
            </a:r>
            <a:r>
              <a:rPr lang="es-ES" dirty="0" err="1"/>
              <a:t>il devrait </a:t>
            </a:r>
            <a:r>
              <a:rPr lang="es-ES" dirty="0"/>
              <a:t>être </a:t>
            </a:r>
            <a:r>
              <a:rPr lang="es-ES" dirty="0" err="1"/>
              <a:t>clairement </a:t>
            </a:r>
            <a:r>
              <a:rPr lang="es-ES" dirty="0" err="1"/>
              <a:t>précisé </a:t>
            </a:r>
            <a:r>
              <a:rPr lang="es-ES" dirty="0"/>
              <a:t>dans </a:t>
            </a:r>
            <a:r>
              <a:rPr lang="es-ES" dirty="0" err="1"/>
              <a:t>quel </a:t>
            </a:r>
            <a:r>
              <a:rPr lang="es-ES" dirty="0" err="1"/>
              <a:t>État membre </a:t>
            </a:r>
            <a:r>
              <a:rPr lang="es-ES" dirty="0" err="1"/>
              <a:t>l'</a:t>
            </a:r>
            <a:r>
              <a:rPr lang="es-ES" dirty="0" err="1"/>
              <a:t>autorisation </a:t>
            </a:r>
            <a:r>
              <a:rPr lang="es-ES" dirty="0" err="1"/>
              <a:t>doit </a:t>
            </a:r>
            <a:r>
              <a:rPr lang="es-ES" dirty="0"/>
              <a:t>être </a:t>
            </a:r>
            <a:r>
              <a:rPr lang="es-ES" dirty="0" err="1"/>
              <a:t>obtenue</a:t>
            </a:r>
            <a:r>
              <a:rPr lang="es-ES" dirty="0"/>
              <a:t>, </a:t>
            </a:r>
            <a:r>
              <a:rPr lang="es-ES" dirty="0" err="1"/>
              <a:t>mais </a:t>
            </a:r>
            <a:r>
              <a:rPr lang="es-ES" dirty="0"/>
              <a:t>en tout </a:t>
            </a:r>
            <a:r>
              <a:rPr lang="es-ES" dirty="0" err="1"/>
              <a:t>état </a:t>
            </a:r>
            <a:r>
              <a:rPr lang="es-ES" dirty="0"/>
              <a:t>de cause </a:t>
            </a:r>
            <a:r>
              <a:rPr lang="es-ES" dirty="0" err="1"/>
              <a:t>il </a:t>
            </a:r>
            <a:r>
              <a:rPr lang="es-ES" b="1" dirty="0" err="1"/>
              <a:t>ne </a:t>
            </a:r>
            <a:r>
              <a:rPr lang="es-ES" dirty="0" err="1"/>
              <a:t>devrait y </a:t>
            </a:r>
            <a:r>
              <a:rPr lang="es-ES" dirty="0"/>
              <a:t>avoir </a:t>
            </a:r>
            <a:r>
              <a:rPr lang="es-ES" b="1" dirty="0" err="1"/>
              <a:t>qu'</a:t>
            </a:r>
            <a:r>
              <a:rPr lang="es-ES" b="1" dirty="0" err="1"/>
              <a:t>une seule </a:t>
            </a:r>
            <a:r>
              <a:rPr lang="es-ES" b="1" dirty="0" err="1"/>
              <a:t>autorisation</a:t>
            </a:r>
            <a:r>
              <a:rPr lang="es-ES" dirty="0"/>
              <a:t>. </a:t>
            </a:r>
            <a:r>
              <a:rPr lang="es-ES" dirty="0" err="1"/>
              <a:t>Si </a:t>
            </a:r>
            <a:r>
              <a:rPr lang="es-ES" dirty="0" err="1"/>
              <a:t>une </a:t>
            </a:r>
            <a:r>
              <a:rPr lang="es-ES" dirty="0" err="1"/>
              <a:t>mesure de </a:t>
            </a:r>
            <a:r>
              <a:rPr lang="es-ES" dirty="0" err="1"/>
              <a:t>recherche </a:t>
            </a:r>
            <a:r>
              <a:rPr lang="es-ES" dirty="0" err="1"/>
              <a:t>est </a:t>
            </a:r>
            <a:r>
              <a:rPr lang="es-ES" dirty="0" err="1"/>
              <a:t>finalement </a:t>
            </a:r>
            <a:r>
              <a:rPr lang="es-ES" dirty="0" err="1"/>
              <a:t>refusée </a:t>
            </a:r>
            <a:r>
              <a:rPr lang="es-ES" dirty="0" err="1"/>
              <a:t>par </a:t>
            </a:r>
            <a:r>
              <a:rPr lang="es-ES" dirty="0" err="1"/>
              <a:t>les </a:t>
            </a:r>
            <a:r>
              <a:rPr lang="es-ES" dirty="0" err="1"/>
              <a:t>autorités </a:t>
            </a:r>
            <a:r>
              <a:rPr lang="es-ES" dirty="0"/>
              <a:t>judiciaires</a:t>
            </a:r>
            <a:r>
              <a:rPr lang="es-ES" dirty="0"/>
              <a:t>, </a:t>
            </a:r>
            <a:r>
              <a:rPr lang="es-ES" dirty="0" err="1"/>
              <a:t>c'est-à-dire </a:t>
            </a:r>
            <a:r>
              <a:rPr lang="es-ES" dirty="0" err="1"/>
              <a:t>après que </a:t>
            </a:r>
            <a:r>
              <a:rPr lang="es-ES" dirty="0" err="1"/>
              <a:t>toutes les </a:t>
            </a:r>
            <a:r>
              <a:rPr lang="es-ES" dirty="0"/>
              <a:t>voies de recours </a:t>
            </a:r>
            <a:r>
              <a:rPr lang="es-ES" dirty="0" err="1"/>
              <a:t>ont </a:t>
            </a:r>
            <a:r>
              <a:rPr lang="es-ES" dirty="0" err="1"/>
              <a:t>été épuisées</a:t>
            </a:r>
            <a:r>
              <a:rPr lang="es-ES" dirty="0"/>
              <a:t>, </a:t>
            </a:r>
            <a:r>
              <a:rPr lang="es-ES" dirty="0" err="1"/>
              <a:t>le </a:t>
            </a:r>
            <a:r>
              <a:rPr lang="es-ES" dirty="0" err="1"/>
              <a:t>procureur </a:t>
            </a:r>
            <a:r>
              <a:rPr lang="es-ES" dirty="0" err="1"/>
              <a:t>délégué </a:t>
            </a:r>
            <a:r>
              <a:rPr lang="es-ES" dirty="0" err="1"/>
              <a:t>européen </a:t>
            </a:r>
            <a:r>
              <a:rPr lang="es-ES" dirty="0" err="1"/>
              <a:t>chargé du traitement </a:t>
            </a:r>
            <a:r>
              <a:rPr lang="es-ES" dirty="0" err="1"/>
              <a:t>devrait </a:t>
            </a:r>
            <a:r>
              <a:rPr lang="es-ES" dirty="0" err="1"/>
              <a:t>retirer </a:t>
            </a:r>
            <a:r>
              <a:rPr lang="es-ES" dirty="0" err="1"/>
              <a:t>la </a:t>
            </a:r>
            <a:r>
              <a:rPr lang="es-ES" dirty="0" err="1"/>
              <a:t>demande </a:t>
            </a:r>
            <a:r>
              <a:rPr lang="es-ES" dirty="0" err="1"/>
              <a:t>ou </a:t>
            </a:r>
            <a:r>
              <a:rPr lang="es-ES" dirty="0" err="1"/>
              <a:t>l'</a:t>
            </a:r>
            <a:r>
              <a:rPr lang="es-ES" dirty="0" err="1"/>
              <a:t>ordonnance</a:t>
            </a:r>
            <a:r>
              <a:rPr lang="es-ES" dirty="0"/>
              <a:t>.</a:t>
            </a:r>
          </a:p>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10</a:t>
            </a:fld>
            <a:endParaRPr lang="es-ES"/>
          </a:p>
        </p:txBody>
      </p:sp>
    </p:spTree>
    <p:extLst>
      <p:ext uri="{BB962C8B-B14F-4D97-AF65-F5344CB8AC3E}">
        <p14:creationId xmlns:p14="http://schemas.microsoft.com/office/powerpoint/2010/main" val="2336869296"/>
      </p:ext>
    </p:extLst>
  </p:cSld>
  <p:clrMapOvr>
    <a:masterClrMapping/>
  </p:clrMapOvr>
</p:notes>
</file>

<file path=ppt/notesSlides/notesSlide41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ECE = équipes communes d'enquête composées de procureurs et d'autorités répressives, établies par un accord écrit entre différents pays pour une durée limitée. Les ECE recueillent directement des éléments de preuve conformément à la loi du pays où ils sont recueillis, qui peuvent être directement partagés avec les participants sans qu'il soit nécessaire d'utiliser d'autres outils d'AML. </a:t>
            </a:r>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11</a:t>
            </a:fld>
            <a:endParaRPr lang="es-ES"/>
          </a:p>
        </p:txBody>
      </p:sp>
    </p:spTree>
    <p:extLst>
      <p:ext uri="{BB962C8B-B14F-4D97-AF65-F5344CB8AC3E}">
        <p14:creationId xmlns:p14="http://schemas.microsoft.com/office/powerpoint/2010/main" val="2464581135"/>
      </p:ext>
    </p:extLst>
  </p:cSld>
  <p:clrMapOvr>
    <a:masterClrMapping/>
  </p:clrMapOvr>
</p:notes>
</file>

<file path=ppt/notesSlides/notesSlide52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a:t>La bonne réponse est C)</a:t>
            </a:r>
            <a:endParaRPr lang="en-GB"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16</a:t>
            </a:fld>
            <a:endParaRPr lang="es-ES"/>
          </a:p>
        </p:txBody>
      </p:sp>
    </p:spTree>
    <p:extLst>
      <p:ext uri="{BB962C8B-B14F-4D97-AF65-F5344CB8AC3E}">
        <p14:creationId xmlns:p14="http://schemas.microsoft.com/office/powerpoint/2010/main" val="2773091772"/>
      </p:ext>
    </p:extLst>
  </p:cSld>
  <p:clrMapOvr>
    <a:masterClrMapping/>
  </p:clrMapOvr>
</p:notes>
</file>

<file path=ppt/slideLayouts/_rels/slideLayout101212.xml.rels>&#65279;<?xml version="1.0" encoding="utf-8"?><Relationships xmlns="http://schemas.openxmlformats.org/package/2006/relationships"><Relationship Type="http://schemas.openxmlformats.org/officeDocument/2006/relationships/image" Target="/ppt/media/image2.tif" Id="rId3" /><Relationship Type="http://schemas.openxmlformats.org/officeDocument/2006/relationships/image" Target="/ppt/media/image122.jpeg" Id="rId2" /><Relationship Type="http://schemas.openxmlformats.org/officeDocument/2006/relationships/slideMaster" Target="/ppt/slideMasters/slideMaster111.xml" Id="rId1" /></Relationships>
</file>

<file path=ppt/slideLayouts/_rels/slideLayout111.xml.rels>&#65279;<?xml version="1.0" encoding="utf-8"?><Relationships xmlns="http://schemas.openxmlformats.org/package/2006/relationships"><Relationship Type="http://schemas.openxmlformats.org/officeDocument/2006/relationships/image" Target="/ppt/media/image122.jpeg" Id="rId2" /><Relationship Type="http://schemas.openxmlformats.org/officeDocument/2006/relationships/slideMaster" Target="/ppt/slideMasters/slideMaster111.xml" Id="rId1" /></Relationships>
</file>

<file path=ppt/slideLayouts/_rels/slideLayout1199.xml.rels>&#65279;<?xml version="1.0" encoding="utf-8"?><Relationships xmlns="http://schemas.openxmlformats.org/package/2006/relationships"><Relationship Type="http://schemas.openxmlformats.org/officeDocument/2006/relationships/image" Target="/ppt/media/image122.jpeg" Id="rId2" /><Relationship Type="http://schemas.openxmlformats.org/officeDocument/2006/relationships/slideMaster" Target="/ppt/slideMasters/slideMaster111.xml" Id="rId1" /></Relationships>
</file>

<file path=ppt/slideLayouts/_rels/slideLayout1266.xml.rels>&#65279;<?xml version="1.0" encoding="utf-8"?><Relationships xmlns="http://schemas.openxmlformats.org/package/2006/relationships"><Relationship Type="http://schemas.openxmlformats.org/officeDocument/2006/relationships/image" Target="/ppt/media/image122.jpeg" Id="rId2" /><Relationship Type="http://schemas.openxmlformats.org/officeDocument/2006/relationships/slideMaster" Target="/ppt/slideMasters/slideMaster111.xml" Id="rId1" /></Relationships>
</file>

<file path=ppt/slideLayouts/_rels/slideLayout1333.xml.rels>&#65279;<?xml version="1.0" encoding="utf-8"?><Relationships xmlns="http://schemas.openxmlformats.org/package/2006/relationships"><Relationship Type="http://schemas.openxmlformats.org/officeDocument/2006/relationships/image" Target="/ppt/media/image122.jpeg" Id="rId3" /><Relationship Type="http://schemas.openxmlformats.org/officeDocument/2006/relationships/image" Target="/ppt/media/image333.jpeg" Id="rId2" /><Relationship Type="http://schemas.openxmlformats.org/officeDocument/2006/relationships/slideMaster" Target="/ppt/slideMasters/slideMaster111.xml" Id="rId1" /><Relationship Type="http://schemas.openxmlformats.org/officeDocument/2006/relationships/image" Target="/ppt/media/image2.tif" Id="rId4" /></Relationships>
</file>

<file path=ppt/slideLayouts/_rels/slideLayout141515.xml.rels>&#65279;<?xml version="1.0" encoding="utf-8"?><Relationships xmlns="http://schemas.openxmlformats.org/package/2006/relationships"><Relationship Type="http://schemas.openxmlformats.org/officeDocument/2006/relationships/image" Target="/ppt/media/image122.jpeg" Id="rId3" /><Relationship Type="http://schemas.openxmlformats.org/officeDocument/2006/relationships/image" Target="/ppt/media/image444.jpeg" Id="rId2" /><Relationship Type="http://schemas.openxmlformats.org/officeDocument/2006/relationships/slideMaster" Target="/ppt/slideMasters/slideMaster111.xml" Id="rId1" /><Relationship Type="http://schemas.openxmlformats.org/officeDocument/2006/relationships/image" Target="/ppt/media/image2.tif" Id="rId4" /></Relationships>
</file>

<file path=ppt/slideLayouts/_rels/slideLayout15111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77.xml.rels>&#65279;<?xml version="1.0" encoding="utf-8"?><Relationships xmlns="http://schemas.openxmlformats.org/package/2006/relationships"><Relationship Type="http://schemas.openxmlformats.org/officeDocument/2006/relationships/image" Target="/ppt/media/image2.tif" Id="rId3" /><Relationship Type="http://schemas.openxmlformats.org/officeDocument/2006/relationships/image" Target="/ppt/media/image122.jpeg" Id="rId2" /><Relationship Type="http://schemas.openxmlformats.org/officeDocument/2006/relationships/slideMaster" Target="/ppt/slideMasters/slideMaster111.xml" Id="rId1" /></Relationships>
</file>

<file path=ppt/slideLayouts/_rels/slideLayout344.xml.rels>&#65279;<?xml version="1.0" encoding="utf-8"?><Relationships xmlns="http://schemas.openxmlformats.org/package/2006/relationships"><Relationship Type="http://schemas.openxmlformats.org/officeDocument/2006/relationships/image" Target="/ppt/media/image122.jpeg" Id="rId2" /><Relationship Type="http://schemas.openxmlformats.org/officeDocument/2006/relationships/slideMaster" Target="/ppt/slideMasters/slideMaster111.xml" Id="rId1" /></Relationships>
</file>

<file path=ppt/slideLayouts/_rels/slideLayout41313.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51010.xml.rels>&#65279;<?xml version="1.0" encoding="utf-8"?><Relationships xmlns="http://schemas.openxmlformats.org/package/2006/relationships"><Relationship Type="http://schemas.openxmlformats.org/officeDocument/2006/relationships/image" Target="/ppt/media/image2.tif" Id="rId3" /><Relationship Type="http://schemas.openxmlformats.org/officeDocument/2006/relationships/image" Target="/ppt/media/image122.jpeg" Id="rId2" /><Relationship Type="http://schemas.openxmlformats.org/officeDocument/2006/relationships/slideMaster" Target="/ppt/slideMasters/slideMaster111.xml" Id="rId1" /></Relationships>
</file>

<file path=ppt/slideLayouts/_rels/slideLayout688.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755.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822.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91414.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slideLayout101212.xml><?xml version="1.0" encoding="utf-8"?>
<p:sldLayout xmlns:a="http://schemas.openxmlformats.org/drawingml/2006/main" xmlns:r="http://schemas.openxmlformats.org/officeDocument/2006/relationships" xmlns:p="http://schemas.openxmlformats.org/presentationml/2006/main" preserve="1" userDrawn="1">
  <p:cSld name="Inhalt auf Fond ohne Titel">
    <p:spTree>
      <p:nvGrpSpPr>
        <p:cNvPr id="1" name=""/>
        <p:cNvGrpSpPr/>
        <p:nvPr/>
      </p:nvGrpSpPr>
      <p:grpSpPr>
        <a:xfrm>
          <a:off x="0" y="0"/>
          <a:ext cx="0" cy="0"/>
          <a:chOff x="0" y="0"/>
          <a:chExt cx="0" cy="0"/>
        </a:xfrm>
      </p:grpSpPr>
      <p:sp>
        <p:nvSpPr>
          <p:cNvPr id="7" name="Rechteck 6"/>
          <p:cNvSpPr/>
          <p:nvPr userDrawn="1"/>
        </p:nvSpPr>
        <p:spPr>
          <a:xfrm>
            <a:off x="10779003"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Content Placeholder 2"/>
          <p:cNvSpPr>
            <a:spLocks noGrp="1"/>
          </p:cNvSpPr>
          <p:nvPr>
            <p:ph idx="1"/>
          </p:nvPr>
        </p:nvSpPr>
        <p:spPr>
          <a:xfrm>
            <a:off x="687848" y="1833821"/>
            <a:ext cx="99166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Grafik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
        <p:nvSpPr>
          <p:cNvPr id="4" name="Fußzeilenplatzhalter 3"/>
          <p:cNvSpPr>
            <a:spLocks noGrp="1"/>
          </p:cNvSpPr>
          <p:nvPr>
            <p:ph type="ftr" sz="quarter" idx="11"/>
          </p:nvPr>
        </p:nvSpPr>
        <p:spPr/>
        <p:txBody>
          <a:bodyPr/>
          <a:lstStyle/>
          <a:p>
            <a:endParaRPr lang="en-US" dirty="0"/>
          </a:p>
        </p:txBody>
      </p:sp>
      <p:sp>
        <p:nvSpPr>
          <p:cNvPr id="5" name="Foliennummernplatzhalter 4"/>
          <p:cNvSpPr>
            <a:spLocks noGrp="1"/>
          </p:cNvSpPr>
          <p:nvPr>
            <p:ph type="sldNum" sz="quarter" idx="12"/>
          </p:nvPr>
        </p:nvSpPr>
        <p:spPr/>
        <p:txBody>
          <a:bodyPr/>
          <a:lstStyle/>
          <a:p>
            <a:fld id="{4FAB73BC-B049-4115-A692-8D63A059BFB8}" type="slidenum">
              <a:rPr lang="en-US" smtClean="0"/>
              <a:pPr/>
              <a:t>‹#›</a:t>
            </a:fld>
            <a:endParaRPr lang="en-US" dirty="0"/>
          </a:p>
        </p:txBody>
      </p:sp>
      <p:pic>
        <p:nvPicPr>
          <p:cNvPr id="9" name="Inhaltsplatzhalter 5">
            <a:extLst>
              <a:ext uri="{FF2B5EF4-FFF2-40B4-BE49-F238E27FC236}">
                <a16:creationId xmlns:a16="http://schemas.microsoft.com/office/drawing/2014/main" id="{14868034-385B-40D1-AD23-64C594FBF16D}"/>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1792883834"/>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elfolie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Tree>
  </p:cSld>
  <p:clrMapOvr>
    <a:masterClrMapping/>
  </p:clrMapOvr>
</p:sldLayout>
</file>

<file path=ppt/slideLayouts/slideLayout1199.xml><?xml version="1.0" encoding="utf-8"?>
<p:sldLayout xmlns:a="http://schemas.openxmlformats.org/drawingml/2006/main" xmlns:r="http://schemas.openxmlformats.org/officeDocument/2006/relationships" xmlns:p="http://schemas.openxmlformats.org/presentationml/2006/main" type="objTx" preserve="1">
  <p:cSld name="Inhalt mit Überschrift - zweispaltig">
    <p:spTree>
      <p:nvGrpSpPr>
        <p:cNvPr id="1" name=""/>
        <p:cNvGrpSpPr/>
        <p:nvPr/>
      </p:nvGrpSpPr>
      <p:grpSpPr>
        <a:xfrm>
          <a:off x="0" y="0"/>
          <a:ext cx="0" cy="0"/>
          <a:chOff x="0" y="0"/>
          <a:chExt cx="0" cy="0"/>
        </a:xfrm>
      </p:grpSpPr>
      <p:sp>
        <p:nvSpPr>
          <p:cNvPr id="8" name="Rectangle 7"/>
          <p:cNvSpPr/>
          <p:nvPr userDrawn="1"/>
        </p:nvSpPr>
        <p:spPr>
          <a:xfrm>
            <a:off x="17" y="12700"/>
            <a:ext cx="3766136" cy="63277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054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23336" y="731520"/>
            <a:ext cx="6417276" cy="52578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4" name="Text Placeholder 3"/>
          <p:cNvSpPr>
            <a:spLocks noGrp="1"/>
          </p:cNvSpPr>
          <p:nvPr>
            <p:ph type="body" sz="half" idx="2"/>
          </p:nvPr>
        </p:nvSpPr>
        <p:spPr>
          <a:xfrm>
            <a:off x="457200" y="28752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a:xfrm>
            <a:off x="4231648" y="6459785"/>
            <a:ext cx="5217152"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448801" y="6459785"/>
            <a:ext cx="1191812" cy="365125"/>
          </a:xfrm>
        </p:spPr>
        <p:txBody>
          <a:bodyPr/>
          <a:lstStyle>
            <a:lvl1pPr>
              <a:defRPr>
                <a:solidFill>
                  <a:schemeClr val="tx2"/>
                </a:solidFill>
              </a:defRPr>
            </a:lvl1pPr>
          </a:lstStyle>
          <a:p>
            <a:fld id="{4FAB73BC-B049-4115-A692-8D63A059BFB8}" type="slidenum">
              <a:rPr lang="en-US" dirty="0"/>
              <a:pPr/>
              <a:t>‹#›</a:t>
            </a:fld>
            <a:endParaRPr lang="en-US" dirty="0"/>
          </a:p>
        </p:txBody>
      </p: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266.xml><?xml version="1.0" encoding="utf-8"?>
<p:sldLayout xmlns:a="http://schemas.openxmlformats.org/drawingml/2006/main" xmlns:r="http://schemas.openxmlformats.org/officeDocument/2006/relationships" xmlns:p="http://schemas.openxmlformats.org/presentationml/2006/main" type="secHead" preserve="1">
  <p:cSld name="Neuer Abschnitt_Textfoli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333.xml><?xml version="1.0" encoding="utf-8"?>
<p:sldLayout xmlns:a="http://schemas.openxmlformats.org/drawingml/2006/main" xmlns:r="http://schemas.openxmlformats.org/officeDocument/2006/relationships" xmlns:p="http://schemas.openxmlformats.org/presentationml/2006/main" preserve="1" userDrawn="1">
  <p:cSld name="Neuer Abschnitt_Bildfolie mit großem Bild">
    <p:spTree>
      <p:nvGrpSpPr>
        <p:cNvPr id="1" name=""/>
        <p:cNvGrpSpPr/>
        <p:nvPr/>
      </p:nvGrpSpPr>
      <p:grpSpPr>
        <a:xfrm>
          <a:off x="0" y="0"/>
          <a:ext cx="0" cy="0"/>
          <a:chOff x="0" y="0"/>
          <a:chExt cx="0" cy="0"/>
        </a:xfrm>
      </p:grpSpPr>
      <p:sp>
        <p:nvSpPr>
          <p:cNvPr id="17" name="Bildplatzhalter 16"/>
          <p:cNvSpPr>
            <a:spLocks noGrp="1"/>
          </p:cNvSpPr>
          <p:nvPr>
            <p:ph type="pic" sz="quarter" idx="13" hasCustomPrompt="1"/>
          </p:nvPr>
        </p:nvSpPr>
        <p:spPr>
          <a:xfrm>
            <a:off x="0" y="0"/>
            <a:ext cx="12188825" cy="4914900"/>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baseline="0"/>
            </a:lvl1pPr>
          </a:lstStyle>
          <a:p>
            <a:r>
              <a:rPr lang="de-DE" dirty="0"/>
              <a:t>Bild durch klicken auf Symbol</a:t>
            </a:r>
          </a:p>
        </p:txBody>
      </p:sp>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80" y="5907023"/>
            <a:ext cx="10113264" cy="488578"/>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
        <p:nvSpPr>
          <p:cNvPr id="18" name="Rechteck 17"/>
          <p:cNvSpPr/>
          <p:nvPr userDrawn="1"/>
        </p:nvSpPr>
        <p:spPr>
          <a:xfrm>
            <a:off x="10441920" y="0"/>
            <a:ext cx="1420756"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9" name="Grafik 1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11" name="Inhaltsplatzhalter 5">
            <a:extLst>
              <a:ext uri="{FF2B5EF4-FFF2-40B4-BE49-F238E27FC236}">
                <a16:creationId xmlns:a16="http://schemas.microsoft.com/office/drawing/2014/main" id="{4A446736-DA86-42B2-987F-46C30E7D6CA5}"/>
              </a:ext>
            </a:extLst>
          </p:cNvPr>
          <p:cNvPicPr>
            <a:picLocks noChangeAspect="1"/>
          </p:cNvPicPr>
          <p:nvPr userDrawn="1"/>
        </p:nvPicPr>
        <p:blipFill>
          <a:blip r:embed="rId4"/>
          <a:stretch>
            <a:fillRect/>
          </a:stretch>
        </p:blipFill>
        <p:spPr>
          <a:xfrm>
            <a:off x="10698333" y="1315626"/>
            <a:ext cx="907929" cy="778225"/>
          </a:xfrm>
          <a:prstGeom prst="rect">
            <a:avLst/>
          </a:prstGeom>
        </p:spPr>
      </p:pic>
    </p:spTree>
  </p:cSld>
  <p:clrMapOvr>
    <a:masterClrMapping/>
  </p:clrMapOvr>
</p:sldLayout>
</file>

<file path=ppt/slideLayouts/slideLayout141515.xml><?xml version="1.0" encoding="utf-8"?>
<p:sldLayout xmlns:a="http://schemas.openxmlformats.org/drawingml/2006/main" xmlns:r="http://schemas.openxmlformats.org/officeDocument/2006/relationships" xmlns:p="http://schemas.openxmlformats.org/presentationml/2006/main" preserve="1" userDrawn="1">
  <p:cSld name="Neuer Abschnitt_Bildfolie mit ganzflächigem Bild">
    <p:spTree>
      <p:nvGrpSpPr>
        <p:cNvPr id="1" name=""/>
        <p:cNvGrpSpPr/>
        <p:nvPr/>
      </p:nvGrpSpPr>
      <p:grpSpPr>
        <a:xfrm>
          <a:off x="0" y="0"/>
          <a:ext cx="0" cy="0"/>
          <a:chOff x="0" y="0"/>
          <a:chExt cx="0" cy="0"/>
        </a:xfrm>
      </p:grpSpPr>
      <p:sp>
        <p:nvSpPr>
          <p:cNvPr id="16" name="Bildplatzhalter 15"/>
          <p:cNvSpPr>
            <a:spLocks noGrp="1"/>
          </p:cNvSpPr>
          <p:nvPr>
            <p:ph type="pic" sz="quarter" idx="10" hasCustomPrompt="1"/>
          </p:nvPr>
        </p:nvSpPr>
        <p:spPr>
          <a:xfrm>
            <a:off x="0" y="0"/>
            <a:ext cx="12192000" cy="6991349"/>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a:lvl1pPr>
          </a:lstStyle>
          <a:p>
            <a:r>
              <a:rPr lang="de-DE" dirty="0"/>
              <a:t>Bild durch Klick auf Symbol</a:t>
            </a:r>
          </a:p>
        </p:txBody>
      </p:sp>
      <p:sp>
        <p:nvSpPr>
          <p:cNvPr id="15" name="Rechteck 14"/>
          <p:cNvSpPr/>
          <p:nvPr userDrawn="1"/>
        </p:nvSpPr>
        <p:spPr>
          <a:xfrm>
            <a:off x="10441920" y="0"/>
            <a:ext cx="1420756" cy="2252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Grafik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5" name="Inhaltsplatzhalter 5">
            <a:extLst>
              <a:ext uri="{FF2B5EF4-FFF2-40B4-BE49-F238E27FC236}">
                <a16:creationId xmlns:a16="http://schemas.microsoft.com/office/drawing/2014/main" id="{5B58F506-AC60-49F3-AE00-83EE35938E7C}"/>
              </a:ext>
            </a:extLst>
          </p:cNvPr>
          <p:cNvPicPr>
            <a:picLocks noChangeAspect="1"/>
          </p:cNvPicPr>
          <p:nvPr userDrawn="1"/>
        </p:nvPicPr>
        <p:blipFill>
          <a:blip r:embed="rId4"/>
          <a:stretch>
            <a:fillRect/>
          </a:stretch>
        </p:blipFill>
        <p:spPr>
          <a:xfrm>
            <a:off x="10698333" y="1347157"/>
            <a:ext cx="907929" cy="778225"/>
          </a:xfrm>
          <a:prstGeom prst="rect">
            <a:avLst/>
          </a:prstGeom>
        </p:spPr>
      </p:pic>
    </p:spTree>
    <p:extLst>
      <p:ext uri="{BB962C8B-B14F-4D97-AF65-F5344CB8AC3E}">
        <p14:creationId xmlns:p14="http://schemas.microsoft.com/office/powerpoint/2010/main" val="1674825346"/>
      </p:ext>
    </p:extLst>
  </p:cSld>
  <p:clrMapOvr>
    <a:masterClrMapping/>
  </p:clrMapOvr>
</p:sldLayout>
</file>

<file path=ppt/slideLayouts/slideLayout151111.xml><?xml version="1.0" encoding="utf-8"?>
<p:sldLayout xmlns:a="http://schemas.openxmlformats.org/drawingml/2006/main" xmlns:r="http://schemas.openxmlformats.org/officeDocument/2006/relationships" xmlns:p="http://schemas.openxmlformats.org/presentationml/2006/main" type="secHead" preserve="1">
  <p:cSld name="Schlussfolie_Nur Headline">
    <p:spTree>
      <p:nvGrpSpPr>
        <p:cNvPr id="1" name=""/>
        <p:cNvGrpSpPr/>
        <p:nvPr/>
      </p:nvGrpSpPr>
      <p:grpSpPr>
        <a:xfrm>
          <a:off x="0" y="0"/>
          <a:ext cx="0" cy="0"/>
          <a:chOff x="0" y="0"/>
          <a:chExt cx="0" cy="0"/>
        </a:xfrm>
      </p:grpSpPr>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3200" cap="all" spc="200" baseline="0">
                <a:solidFill>
                  <a:schemeClr val="accent6">
                    <a:lumMod val="85000"/>
                  </a:schemeClr>
                </a:solidFill>
                <a:latin typeface="Trebuchet MS" panose="020B0603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286966"/>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title" preserve="1">
  <p:cSld name="Titelfolie auf Fond">
    <p:spTree>
      <p:nvGrpSpPr>
        <p:cNvPr id="1" name=""/>
        <p:cNvGrpSpPr/>
        <p:nvPr/>
      </p:nvGrpSpPr>
      <p:grpSpPr>
        <a:xfrm>
          <a:off x="0" y="0"/>
          <a:ext cx="0" cy="0"/>
          <a:chOff x="0" y="0"/>
          <a:chExt cx="0" cy="0"/>
        </a:xfrm>
      </p:grpSpPr>
      <p:sp>
        <p:nvSpPr>
          <p:cNvPr id="13" name="Rechteck 12"/>
          <p:cNvSpPr/>
          <p:nvPr userDrawn="1"/>
        </p:nvSpPr>
        <p:spPr>
          <a:xfrm>
            <a:off x="1076808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85000"/>
                    <a:lumOff val="1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pic>
        <p:nvPicPr>
          <p:cNvPr id="11" name="Inhaltsplatzhalter 5">
            <a:extLst>
              <a:ext uri="{FF2B5EF4-FFF2-40B4-BE49-F238E27FC236}">
                <a16:creationId xmlns:a16="http://schemas.microsoft.com/office/drawing/2014/main" id="{00ADE22C-239C-4456-B8D6-FBF21CD7EE0F}"/>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2343757495"/>
      </p:ext>
    </p:extLst>
  </p:cSld>
  <p:clrMapOvr>
    <a:masterClrMapping/>
  </p:clrMapOvr>
</p:sldLayout>
</file>

<file path=ppt/slideLayouts/slideLayout344.xml><?xml version="1.0" encoding="utf-8"?>
<p:sldLayout xmlns:a="http://schemas.openxmlformats.org/drawingml/2006/main" xmlns:r="http://schemas.openxmlformats.org/officeDocument/2006/relationships" xmlns:p="http://schemas.openxmlformats.org/presentationml/2006/main" preserve="1" userDrawn="1">
  <p:cSld name="Titelfolie Kunde/Partner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
        <p:nvSpPr>
          <p:cNvPr id="14" name="Bildplatzhalter 13"/>
          <p:cNvSpPr>
            <a:spLocks noGrp="1"/>
          </p:cNvSpPr>
          <p:nvPr>
            <p:ph type="pic" sz="quarter" idx="13" hasCustomPrompt="1"/>
          </p:nvPr>
        </p:nvSpPr>
        <p:spPr>
          <a:xfrm>
            <a:off x="10900883" y="1447148"/>
            <a:ext cx="1027344" cy="991252"/>
          </a:xfrm>
        </p:spPr>
        <p:txBody>
          <a:bodyPr/>
          <a:lstStyle>
            <a:lvl1pPr>
              <a:defRPr/>
            </a:lvl1pPr>
          </a:lstStyle>
          <a:p>
            <a:r>
              <a:rPr lang="de-DE" dirty="0" err="1"/>
              <a:t>PartnerLogo</a:t>
            </a:r>
            <a:endParaRPr lang="de-DE" dirty="0"/>
          </a:p>
        </p:txBody>
      </p:sp>
    </p:spTree>
    <p:extLst>
      <p:ext uri="{BB962C8B-B14F-4D97-AF65-F5344CB8AC3E}">
        <p14:creationId xmlns:p14="http://schemas.microsoft.com/office/powerpoint/2010/main" val="4102816444"/>
      </p:ext>
    </p:extLst>
  </p:cSld>
  <p:clrMapOvr>
    <a:masterClrMapping/>
  </p:clrMapOvr>
</p:sldLayout>
</file>

<file path=ppt/slideLayouts/slideLayout41313.xml><?xml version="1.0" encoding="utf-8"?>
<p:sldLayout xmlns:a="http://schemas.openxmlformats.org/drawingml/2006/main" xmlns:r="http://schemas.openxmlformats.org/officeDocument/2006/relationships" xmlns:p="http://schemas.openxmlformats.org/presentationml/2006/main" type="obj" preserve="1">
  <p:cSld name="Inhalt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33211"/>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51010.xml><?xml version="1.0" encoding="utf-8"?>
<p:sldLayout xmlns:a="http://schemas.openxmlformats.org/drawingml/2006/main" xmlns:r="http://schemas.openxmlformats.org/officeDocument/2006/relationships" xmlns:p="http://schemas.openxmlformats.org/presentationml/2006/main" type="obj" preserve="1">
  <p:cSld name="Inhalt auf Fo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17700"/>
            <a:ext cx="9776612" cy="4262016"/>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8" name="Rechteck 7"/>
          <p:cNvSpPr/>
          <p:nvPr userDrawn="1"/>
        </p:nvSpPr>
        <p:spPr>
          <a:xfrm>
            <a:off x="1077124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pic>
        <p:nvPicPr>
          <p:cNvPr id="9" name="Grafik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0" name="Inhaltsplatzhalter 5">
            <a:extLst>
              <a:ext uri="{FF2B5EF4-FFF2-40B4-BE49-F238E27FC236}">
                <a16:creationId xmlns:a16="http://schemas.microsoft.com/office/drawing/2014/main" id="{EF99CA3A-6003-4C94-BAB5-DEB18C8E3678}"/>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3099346516"/>
      </p:ext>
    </p:extLst>
  </p:cSld>
  <p:clrMapOvr>
    <a:masterClrMapping/>
  </p:clrMapOvr>
</p:sldLayout>
</file>

<file path=ppt/slideLayouts/slideLayout688.xml><?xml version="1.0" encoding="utf-8"?>
<p:sldLayout xmlns:a="http://schemas.openxmlformats.org/drawingml/2006/main" xmlns:r="http://schemas.openxmlformats.org/officeDocument/2006/relationships" xmlns:p="http://schemas.openxmlformats.org/presentationml/2006/main" type="obj" preserve="1">
  <p:cSld name="Inhalt Partner/Kunde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57595"/>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extLst>
      <p:ext uri="{BB962C8B-B14F-4D97-AF65-F5344CB8AC3E}">
        <p14:creationId xmlns:p14="http://schemas.microsoft.com/office/powerpoint/2010/main" val="68021173"/>
      </p:ext>
    </p:extLst>
  </p:cSld>
  <p:clrMapOvr>
    <a:masterClrMapping/>
  </p:clrMapOvr>
</p:sldLayout>
</file>

<file path=ppt/slideLayouts/slideLayout755.xml><?xml version="1.0" encoding="utf-8"?>
<p:sldLayout xmlns:a="http://schemas.openxmlformats.org/drawingml/2006/main" xmlns:r="http://schemas.openxmlformats.org/officeDocument/2006/relationships" xmlns:p="http://schemas.openxmlformats.org/presentationml/2006/main" type="twoObj" preserve="1">
  <p:cSld name="Inhalt auf zwei Spalten">
    <p:spTree>
      <p:nvGrpSpPr>
        <p:cNvPr id="1" name=""/>
        <p:cNvGrpSpPr/>
        <p:nvPr/>
      </p:nvGrpSpPr>
      <p:grpSpPr>
        <a:xfrm>
          <a:off x="0" y="0"/>
          <a:ext cx="0" cy="0"/>
          <a:chOff x="0" y="0"/>
          <a:chExt cx="0" cy="0"/>
        </a:xfrm>
      </p:grpSpPr>
      <p:sp>
        <p:nvSpPr>
          <p:cNvPr id="8" name="Title 7"/>
          <p:cNvSpPr>
            <a:spLocks noGrp="1"/>
          </p:cNvSpPr>
          <p:nvPr>
            <p:ph type="title"/>
          </p:nvPr>
        </p:nvSpPr>
        <p:spPr>
          <a:xfrm>
            <a:off x="720603" y="245660"/>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23994"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41243"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22.xml><?xml version="1.0" encoding="utf-8"?>
<p:sldLayout xmlns:a="http://schemas.openxmlformats.org/drawingml/2006/main" xmlns:r="http://schemas.openxmlformats.org/officeDocument/2006/relationships" xmlns:p="http://schemas.openxmlformats.org/presentationml/2006/main" type="twoTxTwoObj" preserve="1">
  <p:cSld name="Inhalt Vergleich auf zwei Spalten">
    <p:spTree>
      <p:nvGrpSpPr>
        <p:cNvPr id="1" name=""/>
        <p:cNvGrpSpPr/>
        <p:nvPr/>
      </p:nvGrpSpPr>
      <p:grpSpPr>
        <a:xfrm>
          <a:off x="0" y="0"/>
          <a:ext cx="0" cy="0"/>
          <a:chOff x="0" y="0"/>
          <a:chExt cx="0" cy="0"/>
        </a:xfrm>
      </p:grpSpPr>
      <p:sp>
        <p:nvSpPr>
          <p:cNvPr id="10" name="Title 9"/>
          <p:cNvSpPr>
            <a:spLocks noGrp="1"/>
          </p:cNvSpPr>
          <p:nvPr>
            <p:ph type="title"/>
          </p:nvPr>
        </p:nvSpPr>
        <p:spPr>
          <a:xfrm>
            <a:off x="720603" y="272956"/>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23994" y="2036697"/>
            <a:ext cx="4937760" cy="545636"/>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20603"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6469" y="2036697"/>
            <a:ext cx="4934370" cy="554407"/>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63079"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1414.xml><?xml version="1.0" encoding="utf-8"?>
<p:sldLayout xmlns:a="http://schemas.openxmlformats.org/drawingml/2006/main" xmlns:r="http://schemas.openxmlformats.org/officeDocument/2006/relationships" xmlns:p="http://schemas.openxmlformats.org/presentationml/2006/main" preserve="1" userDrawn="1">
  <p:cSld name="Inhalt auf weiß ohne Titel">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848" y="1863900"/>
            <a:ext cx="99420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75398803"/>
      </p:ext>
    </p:extLst>
  </p:cSld>
  <p:clrMapOvr>
    <a:masterClrMapping/>
  </p:clrMapOvr>
</p:sldLayout>
</file>

<file path=ppt/slideMasters/_rels/slideMaster111.xml.rels>&#65279;<?xml version="1.0" encoding="utf-8"?><Relationships xmlns="http://schemas.openxmlformats.org/package/2006/relationships"><Relationship Type="http://schemas.openxmlformats.org/officeDocument/2006/relationships/slideLayout" Target="/ppt/slideLayouts/slideLayout822.xml" Id="rId8" /><Relationship Type="http://schemas.openxmlformats.org/officeDocument/2006/relationships/slideLayout" Target="/ppt/slideLayouts/slideLayout1333.xml" Id="rId13" /><Relationship Type="http://schemas.openxmlformats.org/officeDocument/2006/relationships/image" Target="/ppt/media/image2.tif" Id="rId18" /><Relationship Type="http://schemas.openxmlformats.org/officeDocument/2006/relationships/slideLayout" Target="/ppt/slideLayouts/slideLayout344.xml" Id="rId3" /><Relationship Type="http://schemas.openxmlformats.org/officeDocument/2006/relationships/slideLayout" Target="/ppt/slideLayouts/slideLayout755.xml" Id="rId7" /><Relationship Type="http://schemas.openxmlformats.org/officeDocument/2006/relationships/slideLayout" Target="/ppt/slideLayouts/slideLayout1266.xml" Id="rId12" /><Relationship Type="http://schemas.openxmlformats.org/officeDocument/2006/relationships/image" Target="/ppt/media/image122.jpeg" Id="rId17" /><Relationship Type="http://schemas.openxmlformats.org/officeDocument/2006/relationships/slideLayout" Target="/ppt/slideLayouts/slideLayout277.xml" Id="rId2" /><Relationship Type="http://schemas.openxmlformats.org/officeDocument/2006/relationships/theme" Target="/ppt/theme/theme111.xml" Id="rId16" /><Relationship Type="http://schemas.openxmlformats.org/officeDocument/2006/relationships/slideLayout" Target="/ppt/slideLayouts/slideLayout111.xml" Id="rId1" /><Relationship Type="http://schemas.openxmlformats.org/officeDocument/2006/relationships/slideLayout" Target="/ppt/slideLayouts/slideLayout688.xml" Id="rId6" /><Relationship Type="http://schemas.openxmlformats.org/officeDocument/2006/relationships/slideLayout" Target="/ppt/slideLayouts/slideLayout1199.xml" Id="rId11" /><Relationship Type="http://schemas.openxmlformats.org/officeDocument/2006/relationships/slideLayout" Target="/ppt/slideLayouts/slideLayout51010.xml" Id="rId5" /><Relationship Type="http://schemas.openxmlformats.org/officeDocument/2006/relationships/slideLayout" Target="/ppt/slideLayouts/slideLayout151111.xml" Id="rId15" /><Relationship Type="http://schemas.openxmlformats.org/officeDocument/2006/relationships/slideLayout" Target="/ppt/slideLayouts/slideLayout101212.xml" Id="rId10" /><Relationship Type="http://schemas.openxmlformats.org/officeDocument/2006/relationships/slideLayout" Target="/ppt/slideLayouts/slideLayout41313.xml" Id="rId4" /><Relationship Type="http://schemas.openxmlformats.org/officeDocument/2006/relationships/slideLayout" Target="/ppt/slideLayouts/slideLayout91414.xml" Id="rId9" /><Relationship Type="http://schemas.openxmlformats.org/officeDocument/2006/relationships/slideLayout" Target="/ppt/slideLayouts/slideLayout141515.xml" Id="rId14" /></Relationships>
</file>

<file path=ppt/slideMasters/slideMaster111.xml><?xml version="1.0" encoding="utf-8"?>
<p:sldMaster xmlns:a14="http://schemas.microsoft.com/office/drawing/2010/main" xmlns:a16="http://schemas.microsoft.com/office/drawing/2014/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7848" y="257595"/>
            <a:ext cx="9966960" cy="1450757"/>
          </a:xfrm>
          <a:prstGeom prst="rect">
            <a:avLst/>
          </a:prstGeom>
        </p:spPr>
        <p:txBody>
          <a:bodyPr vert="horz" lIns="91440" tIns="45720" rIns="91440" bIns="45720" rtlCol="0" anchor="b">
            <a:norm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720603" y="1850252"/>
            <a:ext cx="9934205" cy="4342164"/>
          </a:xfrm>
          <a:prstGeom prst="rect">
            <a:avLst/>
          </a:prstGeom>
        </p:spPr>
        <p:txBody>
          <a:bodyPr vert="horz" lIns="0" tIns="45720" rIns="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t>'#'</a:t>
            </a:fld>
            <a:endParaRPr lang="en-US" dirty="0"/>
          </a:p>
        </p:txBody>
      </p:sp>
      <p:cxnSp>
        <p:nvCxnSpPr>
          <p:cNvPr id="10" name="Straight Connector 9"/>
          <p:cNvCxnSpPr/>
          <p:nvPr/>
        </p:nvCxnSpPr>
        <p:spPr>
          <a:xfrm>
            <a:off x="687848" y="174022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2" name="Inhaltsplatzhalter 5">
            <a:extLst>
              <a:ext uri="{FF2B5EF4-FFF2-40B4-BE49-F238E27FC236}">
                <a16:creationId xmlns:a16="http://schemas.microsoft.com/office/drawing/2014/main" id="{3B04F1DE-5504-4662-86EB-88DB6F784ED5}"/>
              </a:ext>
            </a:extLst>
          </p:cNvPr>
          <p:cNvPicPr>
            <a:picLocks noChangeAspect="1"/>
          </p:cNvPicPr>
          <p:nvPr userDrawn="1"/>
        </p:nvPicPr>
        <p:blipFill>
          <a:blip r:embed="rId18"/>
          <a:stretch>
            <a:fillRect/>
          </a:stretch>
        </p:blipFill>
        <p:spPr>
          <a:xfrm>
            <a:off x="10971303" y="1218355"/>
            <a:ext cx="907929" cy="7782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1" r:id="rId2"/>
    <p:sldLayoutId id="2147483668" r:id="rId3"/>
    <p:sldLayoutId id="2147483660" r:id="rId4"/>
    <p:sldLayoutId id="2147483667" r:id="rId5"/>
    <p:sldLayoutId id="2147483669" r:id="rId6"/>
    <p:sldLayoutId id="2147483652" r:id="rId7"/>
    <p:sldLayoutId id="2147483653" r:id="rId8"/>
    <p:sldLayoutId id="2147483665" r:id="rId9"/>
    <p:sldLayoutId id="2147483662" r:id="rId10"/>
    <p:sldLayoutId id="2147483656" r:id="rId11"/>
    <p:sldLayoutId id="2147483651" r:id="rId12"/>
    <p:sldLayoutId id="2147483657" r:id="rId13"/>
    <p:sldLayoutId id="2147483663" r:id="rId14"/>
    <p:sldLayoutId id="2147483664" r:id="rId15"/>
  </p:sldLayoutIdLst>
  <p:hf hdr="0" ftr="0" dt="0"/>
  <p:txStyles>
    <p:titleStyle>
      <a:lvl1pPr algn="l" defTabSz="914400" rtl="0" eaLnBrk="1" latinLnBrk="0" hangingPunct="1">
        <a:lnSpc>
          <a:spcPct val="85000"/>
        </a:lnSpc>
        <a:spcBef>
          <a:spcPct val="0"/>
        </a:spcBef>
        <a:buNone/>
        <a:defRPr sz="4000" kern="1200" spc="-50" baseline="0">
          <a:solidFill>
            <a:schemeClr val="bg2">
              <a:lumMod val="25000"/>
            </a:schemeClr>
          </a:solidFill>
          <a:latin typeface="Trebuchet MS" panose="020B0603020202020204" pitchFamily="34"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Trebuchet MS" panose="020B0603020202020204" pitchFamily="34"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Trebuchet MS" panose="020B0603020202020204" pitchFamily="34"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lumMod val="75000"/>
              <a:lumOff val="25000"/>
            </a:schemeClr>
          </a:solidFill>
          <a:latin typeface="Trebuchet MS" panose="020B0603020202020204" pitchFamily="34"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01111.xml.rels>&#65279;<?xml version="1.0" encoding="utf-8"?><Relationships xmlns="http://schemas.openxmlformats.org/package/2006/relationships"><Relationship Type="http://schemas.openxmlformats.org/officeDocument/2006/relationships/notesSlide" Target="/ppt/notesSlides/notesSlide344.xml" Id="rId2" /><Relationship Type="http://schemas.openxmlformats.org/officeDocument/2006/relationships/slideLayout" Target="/ppt/slideLayouts/slideLayout41313.xml" Id="rId1" /></Relationships>
</file>

<file path=ppt/slides/_rels/slide1166.xml.rels>&#65279;<?xml version="1.0" encoding="utf-8"?><Relationships xmlns="http://schemas.openxmlformats.org/package/2006/relationships"><Relationship Type="http://schemas.openxmlformats.org/officeDocument/2006/relationships/notesSlide" Target="/ppt/notesSlides/notesSlide411.xml" Id="rId2" /><Relationship Type="http://schemas.openxmlformats.org/officeDocument/2006/relationships/slideLayout" Target="/ppt/slideLayouts/slideLayout41313.xml" Id="rId1" /></Relationships>
</file>

<file path=ppt/slides/_rels/slide1222.xml.rels>&#65279;<?xml version="1.0" encoding="utf-8"?><Relationships xmlns="http://schemas.openxmlformats.org/package/2006/relationships"><Relationship Type="http://schemas.openxmlformats.org/officeDocument/2006/relationships/slideLayout" Target="/ppt/slideLayouts/slideLayout41313.xml" Id="rId1" /></Relationships>
</file>

<file path=ppt/slides/_rels/slide131717.xml.rels>&#65279;<?xml version="1.0" encoding="utf-8"?><Relationships xmlns="http://schemas.openxmlformats.org/package/2006/relationships"><Relationship Type="http://schemas.openxmlformats.org/officeDocument/2006/relationships/slideLayout" Target="/ppt/slideLayouts/slideLayout41313.xml" Id="rId1" /></Relationships>
</file>

<file path=ppt/slides/_rels/slide141313.xml.rels>&#65279;<?xml version="1.0" encoding="utf-8"?><Relationships xmlns="http://schemas.openxmlformats.org/package/2006/relationships"><Relationship Type="http://schemas.openxmlformats.org/officeDocument/2006/relationships/slideLayout" Target="/ppt/slideLayouts/slideLayout41313.xml" Id="rId1" /></Relationships>
</file>

<file path=ppt/slides/_rels/slide1599.xml.rels>&#65279;<?xml version="1.0" encoding="utf-8"?><Relationships xmlns="http://schemas.openxmlformats.org/package/2006/relationships"><Relationship Type="http://schemas.openxmlformats.org/officeDocument/2006/relationships/slideLayout" Target="/ppt/slideLayouts/slideLayout41313.xml" Id="rId1" /></Relationships>
</file>

<file path=ppt/slides/_rels/slide1677.xml.rels>&#65279;<?xml version="1.0" encoding="utf-8"?><Relationships xmlns="http://schemas.openxmlformats.org/package/2006/relationships"><Relationship Type="http://schemas.openxmlformats.org/officeDocument/2006/relationships/notesSlide" Target="/ppt/notesSlides/notesSlide522.xml" Id="rId2" /><Relationship Type="http://schemas.openxmlformats.org/officeDocument/2006/relationships/slideLayout" Target="/ppt/slideLayouts/slideLayout41313.xml" Id="rId1" /></Relationships>
</file>

<file path=ppt/slides/_rels/slide1733.xml.rels>&#65279;<?xml version="1.0" encoding="utf-8"?><Relationships xmlns="http://schemas.openxmlformats.org/package/2006/relationships"><Relationship Type="http://schemas.openxmlformats.org/officeDocument/2006/relationships/slideLayout" Target="/ppt/slideLayouts/slideLayout151111.xml" Id="rId1" /></Relationships>
</file>

<file path=ppt/slides/_rels/slide188.xml.rels>&#65279;<?xml version="1.0" encoding="utf-8"?><Relationships xmlns="http://schemas.openxmlformats.org/package/2006/relationships"><Relationship Type="http://schemas.openxmlformats.org/officeDocument/2006/relationships/image" Target="/ppt/media/image5.png" Id="rId3" /><Relationship Type="http://schemas.openxmlformats.org/officeDocument/2006/relationships/notesSlide" Target="/ppt/notesSlides/notesSlide133.xml" Id="rId2" /><Relationship Type="http://schemas.openxmlformats.org/officeDocument/2006/relationships/slideLayout" Target="/ppt/slideLayouts/slideLayout1333.xml" Id="rId1" /><Relationship Type="http://schemas.openxmlformats.org/officeDocument/2006/relationships/image" Target="/ppt/media/image622.PNG" Id="rId5" /><Relationship Type="http://schemas.openxmlformats.org/officeDocument/2006/relationships/image" Target="/ppt/media/image2.tif" Id="rId4" /></Relationships>
</file>

<file path=ppt/slides/_rels/slide244.xml.rels>&#65279;<?xml version="1.0" encoding="utf-8"?><Relationships xmlns="http://schemas.openxmlformats.org/package/2006/relationships"><Relationship Type="http://schemas.openxmlformats.org/officeDocument/2006/relationships/slideLayout" Target="/ppt/slideLayouts/slideLayout41313.xml" Id="rId1" /></Relationships>
</file>

<file path=ppt/slides/_rels/slide31515.xml.rels>&#65279;<?xml version="1.0" encoding="utf-8"?><Relationships xmlns="http://schemas.openxmlformats.org/package/2006/relationships"><Relationship Type="http://schemas.openxmlformats.org/officeDocument/2006/relationships/slideLayout" Target="/ppt/slideLayouts/slideLayout41313.xml" Id="rId1" /></Relationships>
</file>

<file path=ppt/slides/_rels/slide41212.xml.rels>&#65279;<?xml version="1.0" encoding="utf-8"?><Relationships xmlns="http://schemas.openxmlformats.org/package/2006/relationships"><Relationship Type="http://schemas.openxmlformats.org/officeDocument/2006/relationships/notesSlide" Target="/ppt/notesSlides/notesSlide255.xml" Id="rId2" /><Relationship Type="http://schemas.openxmlformats.org/officeDocument/2006/relationships/slideLayout" Target="/ppt/slideLayouts/slideLayout41313.xml" Id="rId1" /></Relationships>
</file>

<file path=ppt/slides/_rels/slide51010.xml.rels>&#65279;<?xml version="1.0" encoding="utf-8"?><Relationships xmlns="http://schemas.openxmlformats.org/package/2006/relationships"><Relationship Type="http://schemas.openxmlformats.org/officeDocument/2006/relationships/slideLayout" Target="/ppt/slideLayouts/slideLayout41313.xml" Id="rId1" /></Relationships>
</file>

<file path=ppt/slides/_rels/slide655.xml.rels>&#65279;<?xml version="1.0" encoding="utf-8"?><Relationships xmlns="http://schemas.openxmlformats.org/package/2006/relationships"><Relationship Type="http://schemas.openxmlformats.org/officeDocument/2006/relationships/slideLayout" Target="/ppt/slideLayouts/slideLayout41313.xml" Id="rId1" /></Relationships>
</file>

<file path=ppt/slides/_rels/slide711.xml.rels>&#65279;<?xml version="1.0" encoding="utf-8"?><Relationships xmlns="http://schemas.openxmlformats.org/package/2006/relationships"><Relationship Type="http://schemas.openxmlformats.org/officeDocument/2006/relationships/slideLayout" Target="/ppt/slideLayouts/slideLayout111.xml" Id="rId1" /></Relationships>
</file>

<file path=ppt/slides/_rels/slide81616.xml.rels>&#65279;<?xml version="1.0" encoding="utf-8"?><Relationships xmlns="http://schemas.openxmlformats.org/package/2006/relationships"><Relationship Type="http://schemas.openxmlformats.org/officeDocument/2006/relationships/slideLayout" Target="/ppt/slideLayouts/slideLayout41313.xml" Id="rId1" /></Relationships>
</file>

<file path=ppt/slides/_rels/slide91414.xml.rels>&#65279;<?xml version="1.0" encoding="utf-8"?><Relationships xmlns="http://schemas.openxmlformats.org/package/2006/relationships"><Relationship Type="http://schemas.openxmlformats.org/officeDocument/2006/relationships/slideLayout" Target="/ppt/slideLayouts/slideLayout41313.xml" Id="rId1" /></Relationships>
</file>

<file path=ppt/slides/slide1011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br>
              <a:rPr lang="es-ES_tradnl" dirty="0"/>
            </a:br>
            <a:r>
              <a:rPr lang="es-ES_tradnl" sz="5300" dirty="0"/>
              <a:t>RECONNAISSANCE MUTUELLE ET AU-DELÀ</a:t>
            </a:r>
            <a:endParaRPr lang="es-ES" sz="5300" dirty="0"/>
          </a:p>
        </p:txBody>
      </p:sp>
      <p:sp>
        <p:nvSpPr>
          <p:cNvPr id="3" name="Subtítulo 2"/>
          <p:cNvSpPr>
            <a:spLocks noGrp="1"/>
          </p:cNvSpPr>
          <p:nvPr>
            <p:ph idx="1"/>
          </p:nvPr>
        </p:nvSpPr>
        <p:spPr/>
        <p:txBody>
          <a:bodyPr>
            <a:normAutofit/>
          </a:bodyPr>
          <a:lstStyle/>
          <a:p>
            <a:pPr algn="just"/>
            <a:endParaRPr lang="es-ES_tradnl" b="1" dirty="0"/>
          </a:p>
          <a:p>
            <a:pPr algn="just"/>
            <a:r>
              <a:rPr lang="es-ES_tradnl" b="1" dirty="0">
                <a:solidFill>
                  <a:schemeClr val="tx1"/>
                </a:solidFill>
                <a:latin typeface="+mn-lt"/>
              </a:rPr>
              <a:t>Enquête de l'OEPP sur les EM participants : comment cela fonctionne-t-il ?</a:t>
            </a:r>
          </a:p>
          <a:p>
            <a:pPr algn="just"/>
            <a:r>
              <a:rPr lang="es-ES_tradnl" b="1" dirty="0">
                <a:solidFill>
                  <a:schemeClr val="tx1"/>
                </a:solidFill>
                <a:latin typeface="+mn-lt"/>
              </a:rPr>
              <a:t>Art. 31 </a:t>
            </a:r>
            <a:r>
              <a:rPr lang="es-ES_tradnl" b="1" dirty="0" err="1">
                <a:solidFill>
                  <a:schemeClr val="tx1"/>
                </a:solidFill>
                <a:latin typeface="+mn-lt"/>
              </a:rPr>
              <a:t>Enquêtes </a:t>
            </a:r>
            <a:r>
              <a:rPr lang="es-ES_tradnl" b="1" dirty="0">
                <a:solidFill>
                  <a:schemeClr val="tx1"/>
                </a:solidFill>
                <a:latin typeface="+mn-lt"/>
              </a:rPr>
              <a:t>transfrontalières </a:t>
            </a:r>
            <a:r>
              <a:rPr lang="es-ES_tradnl" b="1" dirty="0">
                <a:solidFill>
                  <a:schemeClr val="tx1"/>
                </a:solidFill>
                <a:latin typeface="+mn-lt"/>
              </a:rPr>
              <a:t>:</a:t>
            </a:r>
          </a:p>
          <a:p>
            <a:pPr algn="just"/>
            <a:r>
              <a:rPr lang="es-ES_tradnl" dirty="0" err="1">
                <a:solidFill>
                  <a:schemeClr val="tx1"/>
                </a:solidFill>
                <a:latin typeface="+mn-lt"/>
              </a:rPr>
              <a:t>L'</a:t>
            </a:r>
            <a:r>
              <a:rPr lang="es-ES_tradnl" dirty="0">
                <a:solidFill>
                  <a:schemeClr val="tx1"/>
                </a:solidFill>
                <a:latin typeface="+mn-lt"/>
              </a:rPr>
              <a:t>EDP de </a:t>
            </a:r>
            <a:r>
              <a:rPr lang="es-ES_tradnl" dirty="0" err="1">
                <a:solidFill>
                  <a:schemeClr val="tx1"/>
                </a:solidFill>
                <a:latin typeface="+mn-lt"/>
              </a:rPr>
              <a:t>traitement </a:t>
            </a:r>
            <a:r>
              <a:rPr lang="es-ES_tradnl" dirty="0" err="1">
                <a:solidFill>
                  <a:schemeClr val="tx1"/>
                </a:solidFill>
                <a:latin typeface="+mn-lt"/>
              </a:rPr>
              <a:t>attribue </a:t>
            </a:r>
            <a:r>
              <a:rPr lang="es-ES_tradnl" dirty="0" err="1">
                <a:solidFill>
                  <a:schemeClr val="tx1"/>
                </a:solidFill>
                <a:latin typeface="+mn-lt"/>
              </a:rPr>
              <a:t>la </a:t>
            </a:r>
            <a:r>
              <a:rPr lang="es-ES_tradnl" dirty="0" err="1">
                <a:solidFill>
                  <a:schemeClr val="tx1"/>
                </a:solidFill>
                <a:latin typeface="+mn-lt"/>
              </a:rPr>
              <a:t>mesure d'</a:t>
            </a:r>
            <a:r>
              <a:rPr lang="es-ES_tradnl" dirty="0" err="1">
                <a:solidFill>
                  <a:schemeClr val="tx1"/>
                </a:solidFill>
                <a:latin typeface="+mn-lt"/>
              </a:rPr>
              <a:t>investigation </a:t>
            </a:r>
            <a:r>
              <a:rPr lang="es-ES_tradnl" dirty="0">
                <a:solidFill>
                  <a:schemeClr val="tx1"/>
                </a:solidFill>
                <a:latin typeface="+mn-lt"/>
              </a:rPr>
              <a:t>à un EDP de </a:t>
            </a:r>
            <a:r>
              <a:rPr lang="es-ES_tradnl" dirty="0" err="1">
                <a:solidFill>
                  <a:schemeClr val="tx1"/>
                </a:solidFill>
                <a:latin typeface="+mn-lt"/>
              </a:rPr>
              <a:t>l</a:t>
            </a:r>
            <a:r>
              <a:rPr lang="es-ES_tradnl" dirty="0">
                <a:solidFill>
                  <a:schemeClr val="tx1"/>
                </a:solidFill>
                <a:latin typeface="+mn-lt"/>
              </a:rPr>
              <a:t>'</a:t>
            </a:r>
            <a:r>
              <a:rPr lang="es-ES_tradnl" dirty="0">
                <a:solidFill>
                  <a:schemeClr val="tx1"/>
                </a:solidFill>
                <a:latin typeface="+mn-lt"/>
              </a:rPr>
              <a:t>EM </a:t>
            </a:r>
            <a:r>
              <a:rPr lang="es-ES_tradnl" dirty="0" err="1">
                <a:solidFill>
                  <a:schemeClr val="tx1"/>
                </a:solidFill>
                <a:latin typeface="+mn-lt"/>
              </a:rPr>
              <a:t>où </a:t>
            </a:r>
            <a:r>
              <a:rPr lang="es-ES_tradnl" dirty="0" err="1">
                <a:solidFill>
                  <a:schemeClr val="tx1"/>
                </a:solidFill>
                <a:latin typeface="+mn-lt"/>
              </a:rPr>
              <a:t>elle </a:t>
            </a:r>
            <a:r>
              <a:rPr lang="es-ES_tradnl" dirty="0" err="1">
                <a:solidFill>
                  <a:schemeClr val="tx1"/>
                </a:solidFill>
                <a:latin typeface="+mn-lt"/>
              </a:rPr>
              <a:t>doit </a:t>
            </a:r>
            <a:r>
              <a:rPr lang="es-ES_tradnl" dirty="0">
                <a:solidFill>
                  <a:schemeClr val="tx1"/>
                </a:solidFill>
                <a:latin typeface="+mn-lt"/>
              </a:rPr>
              <a:t>être </a:t>
            </a:r>
            <a:r>
              <a:rPr lang="es-ES_tradnl" dirty="0" err="1">
                <a:solidFill>
                  <a:schemeClr val="tx1"/>
                </a:solidFill>
                <a:latin typeface="+mn-lt"/>
              </a:rPr>
              <a:t>exécutée</a:t>
            </a:r>
            <a:r>
              <a:rPr lang="es-ES_tradnl" dirty="0">
                <a:solidFill>
                  <a:schemeClr val="tx1"/>
                </a:solidFill>
                <a:latin typeface="+mn-lt"/>
              </a:rPr>
              <a:t>.</a:t>
            </a:r>
          </a:p>
          <a:p>
            <a:pPr algn="just"/>
            <a:r>
              <a:rPr lang="es-ES_tradnl" dirty="0" err="1">
                <a:solidFill>
                  <a:schemeClr val="tx1"/>
                </a:solidFill>
                <a:latin typeface="+mn-lt"/>
              </a:rPr>
              <a:t>S'</a:t>
            </a:r>
            <a:r>
              <a:rPr lang="es-ES_tradnl" dirty="0" err="1">
                <a:solidFill>
                  <a:schemeClr val="tx1"/>
                </a:solidFill>
                <a:latin typeface="+mn-lt"/>
              </a:rPr>
              <a:t>il </a:t>
            </a:r>
            <a:r>
              <a:rPr lang="es-ES_tradnl" dirty="0" err="1">
                <a:solidFill>
                  <a:schemeClr val="tx1"/>
                </a:solidFill>
                <a:latin typeface="+mn-lt"/>
              </a:rPr>
              <a:t>doit obtenir une </a:t>
            </a:r>
            <a:r>
              <a:rPr lang="es-ES_tradnl" dirty="0" err="1">
                <a:solidFill>
                  <a:schemeClr val="tx1"/>
                </a:solidFill>
                <a:latin typeface="+mn-lt"/>
              </a:rPr>
              <a:t>autorisation </a:t>
            </a:r>
            <a:r>
              <a:rPr lang="es-ES_tradnl" dirty="0">
                <a:solidFill>
                  <a:schemeClr val="tx1"/>
                </a:solidFill>
                <a:latin typeface="+mn-lt"/>
              </a:rPr>
              <a:t>judiciaire </a:t>
            </a:r>
            <a:r>
              <a:rPr lang="es-ES_tradnl" dirty="0" err="1">
                <a:solidFill>
                  <a:schemeClr val="tx1"/>
                </a:solidFill>
                <a:latin typeface="+mn-lt"/>
              </a:rPr>
              <a:t>en vertu de </a:t>
            </a:r>
            <a:r>
              <a:rPr lang="es-ES_tradnl" dirty="0" err="1">
                <a:solidFill>
                  <a:schemeClr val="tx1"/>
                </a:solidFill>
                <a:latin typeface="+mn-lt"/>
              </a:rPr>
              <a:t>la </a:t>
            </a:r>
            <a:r>
              <a:rPr lang="es-ES_tradnl" dirty="0" err="1">
                <a:solidFill>
                  <a:schemeClr val="tx1"/>
                </a:solidFill>
                <a:latin typeface="+mn-lt"/>
              </a:rPr>
              <a:t>législation </a:t>
            </a:r>
            <a:r>
              <a:rPr lang="es-ES_tradnl" dirty="0">
                <a:solidFill>
                  <a:schemeClr val="tx1"/>
                </a:solidFill>
                <a:latin typeface="+mn-lt"/>
              </a:rPr>
              <a:t>de </a:t>
            </a:r>
            <a:r>
              <a:rPr lang="es-ES_tradnl" dirty="0" err="1">
                <a:solidFill>
                  <a:schemeClr val="tx1"/>
                </a:solidFill>
                <a:latin typeface="+mn-lt"/>
              </a:rPr>
              <a:t>l'</a:t>
            </a:r>
            <a:r>
              <a:rPr lang="es-ES_tradnl" dirty="0">
                <a:solidFill>
                  <a:schemeClr val="tx1"/>
                </a:solidFill>
                <a:latin typeface="+mn-lt"/>
              </a:rPr>
              <a:t>État membre de l</a:t>
            </a:r>
            <a:r>
              <a:rPr lang="es-ES_tradnl" dirty="0" err="1">
                <a:solidFill>
                  <a:schemeClr val="tx1"/>
                </a:solidFill>
                <a:latin typeface="+mn-lt"/>
              </a:rPr>
              <a:t>'</a:t>
            </a:r>
            <a:r>
              <a:rPr lang="es-ES_tradnl" dirty="0">
                <a:solidFill>
                  <a:schemeClr val="tx1"/>
                </a:solidFill>
                <a:latin typeface="+mn-lt"/>
              </a:rPr>
              <a:t>EDP </a:t>
            </a:r>
            <a:r>
              <a:rPr lang="es-ES_tradnl" dirty="0" err="1">
                <a:solidFill>
                  <a:schemeClr val="tx1"/>
                </a:solidFill>
                <a:latin typeface="+mn-lt"/>
              </a:rPr>
              <a:t>qui l'assiste</a:t>
            </a:r>
            <a:r>
              <a:rPr lang="es-ES_tradnl" dirty="0">
                <a:solidFill>
                  <a:schemeClr val="tx1"/>
                </a:solidFill>
                <a:latin typeface="+mn-lt"/>
              </a:rPr>
              <a:t>, il </a:t>
            </a:r>
            <a:r>
              <a:rPr lang="es-ES_tradnl" dirty="0" err="1">
                <a:solidFill>
                  <a:schemeClr val="tx1"/>
                </a:solidFill>
                <a:latin typeface="+mn-lt"/>
              </a:rPr>
              <a:t>doit </a:t>
            </a:r>
            <a:r>
              <a:rPr lang="es-ES_tradnl" dirty="0" err="1">
                <a:solidFill>
                  <a:schemeClr val="tx1"/>
                </a:solidFill>
                <a:latin typeface="+mn-lt"/>
              </a:rPr>
              <a:t>l'</a:t>
            </a:r>
            <a:r>
              <a:rPr lang="es-ES_tradnl" dirty="0" err="1">
                <a:solidFill>
                  <a:schemeClr val="tx1"/>
                </a:solidFill>
                <a:latin typeface="+mn-lt"/>
              </a:rPr>
              <a:t>obtenir </a:t>
            </a:r>
            <a:r>
              <a:rPr lang="es-ES_tradnl" dirty="0" err="1">
                <a:solidFill>
                  <a:schemeClr val="tx1"/>
                </a:solidFill>
                <a:latin typeface="+mn-lt"/>
              </a:rPr>
              <a:t>conformément </a:t>
            </a:r>
            <a:r>
              <a:rPr lang="es-ES_tradnl" dirty="0" err="1">
                <a:solidFill>
                  <a:schemeClr val="tx1"/>
                </a:solidFill>
                <a:latin typeface="+mn-lt"/>
              </a:rPr>
              <a:t>à la </a:t>
            </a:r>
            <a:r>
              <a:rPr lang="es-ES_tradnl" dirty="0" err="1">
                <a:solidFill>
                  <a:schemeClr val="tx1"/>
                </a:solidFill>
                <a:latin typeface="+mn-lt"/>
              </a:rPr>
              <a:t>législation </a:t>
            </a:r>
            <a:r>
              <a:rPr lang="es-ES_tradnl" dirty="0">
                <a:solidFill>
                  <a:schemeClr val="tx1"/>
                </a:solidFill>
                <a:latin typeface="+mn-lt"/>
              </a:rPr>
              <a:t>de </a:t>
            </a:r>
            <a:r>
              <a:rPr lang="es-ES_tradnl" dirty="0" err="1">
                <a:solidFill>
                  <a:schemeClr val="tx1"/>
                </a:solidFill>
                <a:latin typeface="+mn-lt"/>
              </a:rPr>
              <a:t>cet </a:t>
            </a:r>
            <a:r>
              <a:rPr lang="es-ES_tradnl" dirty="0">
                <a:solidFill>
                  <a:schemeClr val="tx1"/>
                </a:solidFill>
                <a:latin typeface="+mn-lt"/>
              </a:rPr>
              <a:t>État membre.</a:t>
            </a:r>
          </a:p>
          <a:p>
            <a:pPr algn="just"/>
            <a:r>
              <a:rPr lang="es-ES_tradnl" dirty="0" err="1">
                <a:solidFill>
                  <a:schemeClr val="tx1"/>
                </a:solidFill>
                <a:latin typeface="+mn-lt"/>
              </a:rPr>
              <a:t>Si l'</a:t>
            </a:r>
            <a:r>
              <a:rPr lang="es-ES_tradnl" dirty="0" err="1">
                <a:solidFill>
                  <a:schemeClr val="tx1"/>
                </a:solidFill>
                <a:latin typeface="+mn-lt"/>
              </a:rPr>
              <a:t>autorisation </a:t>
            </a:r>
            <a:r>
              <a:rPr lang="es-ES_tradnl" dirty="0">
                <a:solidFill>
                  <a:schemeClr val="tx1"/>
                </a:solidFill>
                <a:latin typeface="+mn-lt"/>
              </a:rPr>
              <a:t>judiciaire </a:t>
            </a:r>
            <a:r>
              <a:rPr lang="es-ES_tradnl" dirty="0" err="1">
                <a:solidFill>
                  <a:schemeClr val="tx1"/>
                </a:solidFill>
                <a:latin typeface="+mn-lt"/>
              </a:rPr>
              <a:t>n'</a:t>
            </a:r>
            <a:r>
              <a:rPr lang="es-ES_tradnl" dirty="0" err="1">
                <a:solidFill>
                  <a:schemeClr val="tx1"/>
                </a:solidFill>
                <a:latin typeface="+mn-lt"/>
              </a:rPr>
              <a:t>est </a:t>
            </a:r>
            <a:r>
              <a:rPr lang="es-ES_tradnl" dirty="0" err="1">
                <a:solidFill>
                  <a:schemeClr val="tx1"/>
                </a:solidFill>
                <a:latin typeface="+mn-lt"/>
              </a:rPr>
              <a:t>pas </a:t>
            </a:r>
            <a:r>
              <a:rPr lang="es-ES_tradnl" dirty="0" err="1">
                <a:solidFill>
                  <a:schemeClr val="tx1"/>
                </a:solidFill>
                <a:latin typeface="+mn-lt"/>
              </a:rPr>
              <a:t>nécessaire </a:t>
            </a:r>
            <a:r>
              <a:rPr lang="es-ES_tradnl" dirty="0" err="1">
                <a:solidFill>
                  <a:schemeClr val="tx1"/>
                </a:solidFill>
                <a:latin typeface="+mn-lt"/>
              </a:rPr>
              <a:t>en vertu </a:t>
            </a:r>
            <a:r>
              <a:rPr lang="es-ES_tradnl" dirty="0" err="1">
                <a:solidFill>
                  <a:schemeClr val="tx1"/>
                </a:solidFill>
                <a:latin typeface="+mn-lt"/>
              </a:rPr>
              <a:t>du </a:t>
            </a:r>
            <a:r>
              <a:rPr lang="es-ES_tradnl" dirty="0" err="1">
                <a:solidFill>
                  <a:schemeClr val="tx1"/>
                </a:solidFill>
                <a:latin typeface="+mn-lt"/>
              </a:rPr>
              <a:t>droit de </a:t>
            </a:r>
            <a:r>
              <a:rPr lang="es-ES_tradnl" dirty="0">
                <a:solidFill>
                  <a:schemeClr val="tx1"/>
                </a:solidFill>
                <a:latin typeface="+mn-lt"/>
              </a:rPr>
              <a:t>l</a:t>
            </a:r>
            <a:r>
              <a:rPr lang="es-ES_tradnl" dirty="0" err="1">
                <a:solidFill>
                  <a:schemeClr val="tx1"/>
                </a:solidFill>
                <a:latin typeface="+mn-lt"/>
              </a:rPr>
              <a:t>'</a:t>
            </a:r>
            <a:r>
              <a:rPr lang="es-ES_tradnl" dirty="0">
                <a:solidFill>
                  <a:schemeClr val="tx1"/>
                </a:solidFill>
                <a:latin typeface="+mn-lt"/>
              </a:rPr>
              <a:t>État membre de l</a:t>
            </a:r>
            <a:r>
              <a:rPr lang="es-ES_tradnl" dirty="0" err="1">
                <a:solidFill>
                  <a:schemeClr val="tx1"/>
                </a:solidFill>
                <a:latin typeface="+mn-lt"/>
              </a:rPr>
              <a:t>'</a:t>
            </a:r>
            <a:r>
              <a:rPr lang="es-ES_tradnl" dirty="0">
                <a:solidFill>
                  <a:schemeClr val="tx1"/>
                </a:solidFill>
                <a:latin typeface="+mn-lt"/>
              </a:rPr>
              <a:t>EDP </a:t>
            </a:r>
            <a:r>
              <a:rPr lang="es-ES_tradnl" dirty="0" err="1">
                <a:solidFill>
                  <a:schemeClr val="tx1"/>
                </a:solidFill>
                <a:latin typeface="+mn-lt"/>
              </a:rPr>
              <a:t>chargé de l'assistance </a:t>
            </a:r>
            <a:r>
              <a:rPr lang="es-ES_tradnl" dirty="0" err="1">
                <a:solidFill>
                  <a:schemeClr val="tx1"/>
                </a:solidFill>
                <a:latin typeface="+mn-lt"/>
              </a:rPr>
              <a:t>mais </a:t>
            </a:r>
            <a:r>
              <a:rPr lang="es-ES_tradnl" dirty="0" err="1">
                <a:solidFill>
                  <a:schemeClr val="tx1"/>
                </a:solidFill>
                <a:latin typeface="+mn-lt"/>
              </a:rPr>
              <a:t>l</a:t>
            </a:r>
            <a:r>
              <a:rPr lang="es-ES_tradnl" dirty="0" err="1">
                <a:solidFill>
                  <a:schemeClr val="tx1"/>
                </a:solidFill>
                <a:latin typeface="+mn-lt"/>
              </a:rPr>
              <a:t>'est </a:t>
            </a:r>
            <a:r>
              <a:rPr lang="es-ES_tradnl" dirty="0" err="1">
                <a:solidFill>
                  <a:schemeClr val="tx1"/>
                </a:solidFill>
                <a:latin typeface="+mn-lt"/>
              </a:rPr>
              <a:t>en vertu </a:t>
            </a:r>
            <a:r>
              <a:rPr lang="es-ES_tradnl" dirty="0" err="1">
                <a:solidFill>
                  <a:schemeClr val="tx1"/>
                </a:solidFill>
                <a:latin typeface="+mn-lt"/>
              </a:rPr>
              <a:t>du </a:t>
            </a:r>
            <a:r>
              <a:rPr lang="es-ES_tradnl" dirty="0" err="1">
                <a:solidFill>
                  <a:schemeClr val="tx1"/>
                </a:solidFill>
                <a:latin typeface="+mn-lt"/>
              </a:rPr>
              <a:t>droit </a:t>
            </a:r>
            <a:r>
              <a:rPr lang="es-ES_tradnl" dirty="0">
                <a:solidFill>
                  <a:schemeClr val="tx1"/>
                </a:solidFill>
                <a:latin typeface="+mn-lt"/>
              </a:rPr>
              <a:t>de l</a:t>
            </a:r>
            <a:r>
              <a:rPr lang="es-ES_tradnl" dirty="0" err="1">
                <a:solidFill>
                  <a:schemeClr val="tx1"/>
                </a:solidFill>
                <a:latin typeface="+mn-lt"/>
              </a:rPr>
              <a:t>'</a:t>
            </a:r>
            <a:r>
              <a:rPr lang="es-ES_tradnl" dirty="0">
                <a:solidFill>
                  <a:schemeClr val="tx1"/>
                </a:solidFill>
                <a:latin typeface="+mn-lt"/>
              </a:rPr>
              <a:t>EDP chargé </a:t>
            </a:r>
            <a:r>
              <a:rPr lang="es-ES_tradnl" dirty="0" err="1">
                <a:solidFill>
                  <a:schemeClr val="tx1"/>
                </a:solidFill>
                <a:latin typeface="+mn-lt"/>
              </a:rPr>
              <a:t>du traitement</a:t>
            </a:r>
            <a:r>
              <a:rPr lang="es-ES_tradnl" dirty="0">
                <a:solidFill>
                  <a:schemeClr val="tx1"/>
                </a:solidFill>
                <a:latin typeface="+mn-lt"/>
              </a:rPr>
              <a:t>, </a:t>
            </a:r>
            <a:r>
              <a:rPr lang="es-ES_tradnl" dirty="0" err="1">
                <a:solidFill>
                  <a:schemeClr val="tx1"/>
                </a:solidFill>
                <a:latin typeface="+mn-lt"/>
              </a:rPr>
              <a:t>ce </a:t>
            </a:r>
            <a:r>
              <a:rPr lang="es-ES_tradnl" dirty="0" err="1">
                <a:solidFill>
                  <a:schemeClr val="tx1"/>
                </a:solidFill>
                <a:latin typeface="+mn-lt"/>
              </a:rPr>
              <a:t>dernier </a:t>
            </a:r>
            <a:r>
              <a:rPr lang="es-ES_tradnl" dirty="0" err="1">
                <a:solidFill>
                  <a:schemeClr val="tx1"/>
                </a:solidFill>
                <a:latin typeface="+mn-lt"/>
              </a:rPr>
              <a:t>doit </a:t>
            </a:r>
            <a:r>
              <a:rPr lang="es-ES_tradnl" dirty="0" err="1">
                <a:solidFill>
                  <a:schemeClr val="tx1"/>
                </a:solidFill>
                <a:latin typeface="+mn-lt"/>
              </a:rPr>
              <a:t>l'</a:t>
            </a:r>
            <a:r>
              <a:rPr lang="es-ES_tradnl" dirty="0" err="1">
                <a:solidFill>
                  <a:schemeClr val="tx1"/>
                </a:solidFill>
                <a:latin typeface="+mn-lt"/>
              </a:rPr>
              <a:t>obtenir</a:t>
            </a:r>
            <a:r>
              <a:rPr lang="es-ES_tradnl" dirty="0">
                <a:solidFill>
                  <a:schemeClr val="tx1"/>
                </a:solidFill>
                <a:latin typeface="+mn-lt"/>
              </a:rPr>
              <a:t>.</a:t>
            </a:r>
          </a:p>
          <a:p>
            <a:pPr algn="just"/>
            <a:r>
              <a:rPr lang="es-ES_tradnl" dirty="0" err="1">
                <a:solidFill>
                  <a:schemeClr val="tx1"/>
                </a:solidFill>
                <a:latin typeface="+mn-lt"/>
              </a:rPr>
              <a:t>Si </a:t>
            </a:r>
            <a:r>
              <a:rPr lang="es-ES_tradnl" dirty="0" err="1">
                <a:solidFill>
                  <a:schemeClr val="tx1"/>
                </a:solidFill>
                <a:latin typeface="+mn-lt"/>
              </a:rPr>
              <a:t>la </a:t>
            </a:r>
            <a:r>
              <a:rPr lang="es-ES_tradnl" dirty="0" err="1">
                <a:solidFill>
                  <a:schemeClr val="tx1"/>
                </a:solidFill>
                <a:latin typeface="+mn-lt"/>
              </a:rPr>
              <a:t>mesure </a:t>
            </a:r>
            <a:r>
              <a:rPr lang="es-ES_tradnl" dirty="0" err="1">
                <a:solidFill>
                  <a:schemeClr val="tx1"/>
                </a:solidFill>
                <a:latin typeface="+mn-lt"/>
              </a:rPr>
              <a:t>assignée </a:t>
            </a:r>
            <a:r>
              <a:rPr lang="es-ES_tradnl" dirty="0" err="1">
                <a:solidFill>
                  <a:schemeClr val="tx1"/>
                </a:solidFill>
                <a:latin typeface="+mn-lt"/>
              </a:rPr>
              <a:t>n'</a:t>
            </a:r>
            <a:r>
              <a:rPr lang="es-ES_tradnl" dirty="0" err="1">
                <a:solidFill>
                  <a:schemeClr val="tx1"/>
                </a:solidFill>
                <a:latin typeface="+mn-lt"/>
              </a:rPr>
              <a:t>existe </a:t>
            </a:r>
            <a:r>
              <a:rPr lang="es-ES_tradnl" dirty="0" err="1">
                <a:solidFill>
                  <a:schemeClr val="tx1"/>
                </a:solidFill>
                <a:latin typeface="+mn-lt"/>
              </a:rPr>
              <a:t>pas </a:t>
            </a:r>
            <a:r>
              <a:rPr lang="es-ES_tradnl" dirty="0">
                <a:solidFill>
                  <a:schemeClr val="tx1"/>
                </a:solidFill>
                <a:latin typeface="+mn-lt"/>
              </a:rPr>
              <a:t>dans une </a:t>
            </a:r>
            <a:r>
              <a:rPr lang="es-ES_tradnl" dirty="0" err="1">
                <a:solidFill>
                  <a:schemeClr val="tx1"/>
                </a:solidFill>
                <a:latin typeface="+mn-lt"/>
              </a:rPr>
              <a:t>situation </a:t>
            </a:r>
            <a:r>
              <a:rPr lang="es-ES_tradnl" dirty="0" err="1">
                <a:solidFill>
                  <a:schemeClr val="tx1"/>
                </a:solidFill>
                <a:latin typeface="+mn-lt"/>
              </a:rPr>
              <a:t>purement </a:t>
            </a:r>
            <a:r>
              <a:rPr lang="es-ES_tradnl" dirty="0" err="1">
                <a:solidFill>
                  <a:schemeClr val="tx1"/>
                </a:solidFill>
                <a:latin typeface="+mn-lt"/>
              </a:rPr>
              <a:t>nationale </a:t>
            </a:r>
            <a:r>
              <a:rPr lang="es-ES_tradnl" dirty="0" err="1">
                <a:solidFill>
                  <a:schemeClr val="tx1"/>
                </a:solidFill>
                <a:latin typeface="+mn-lt"/>
              </a:rPr>
              <a:t>mais qu'</a:t>
            </a:r>
            <a:r>
              <a:rPr lang="es-ES_tradnl" dirty="0">
                <a:solidFill>
                  <a:schemeClr val="tx1"/>
                </a:solidFill>
                <a:latin typeface="+mn-lt"/>
              </a:rPr>
              <a:t>elle </a:t>
            </a:r>
            <a:r>
              <a:rPr lang="es-ES_tradnl" dirty="0" err="1">
                <a:solidFill>
                  <a:schemeClr val="tx1"/>
                </a:solidFill>
                <a:latin typeface="+mn-lt"/>
              </a:rPr>
              <a:t>serait </a:t>
            </a:r>
            <a:r>
              <a:rPr lang="es-ES_tradnl" dirty="0" err="1">
                <a:solidFill>
                  <a:schemeClr val="tx1"/>
                </a:solidFill>
                <a:latin typeface="+mn-lt"/>
              </a:rPr>
              <a:t>disponible </a:t>
            </a:r>
            <a:r>
              <a:rPr lang="es-ES_tradnl" dirty="0">
                <a:solidFill>
                  <a:schemeClr val="tx1"/>
                </a:solidFill>
                <a:latin typeface="+mn-lt"/>
              </a:rPr>
              <a:t>dans une </a:t>
            </a:r>
            <a:r>
              <a:rPr lang="es-ES_tradnl" dirty="0" err="1">
                <a:solidFill>
                  <a:schemeClr val="tx1"/>
                </a:solidFill>
                <a:latin typeface="+mn-lt"/>
              </a:rPr>
              <a:t>situation </a:t>
            </a:r>
            <a:r>
              <a:rPr lang="es-ES_tradnl" dirty="0" err="1">
                <a:solidFill>
                  <a:schemeClr val="tx1"/>
                </a:solidFill>
                <a:latin typeface="+mn-lt"/>
              </a:rPr>
              <a:t>transfrontalière </a:t>
            </a:r>
            <a:r>
              <a:rPr lang="es-ES_tradnl" dirty="0" err="1">
                <a:solidFill>
                  <a:schemeClr val="tx1"/>
                </a:solidFill>
                <a:latin typeface="+mn-lt"/>
              </a:rPr>
              <a:t>couverte </a:t>
            </a:r>
            <a:r>
              <a:rPr lang="es-ES_tradnl" dirty="0" err="1">
                <a:solidFill>
                  <a:schemeClr val="tx1"/>
                </a:solidFill>
                <a:latin typeface="+mn-lt"/>
              </a:rPr>
              <a:t>par des </a:t>
            </a:r>
            <a:r>
              <a:rPr lang="es-ES_tradnl" dirty="0" err="1">
                <a:solidFill>
                  <a:schemeClr val="tx1"/>
                </a:solidFill>
                <a:latin typeface="+mn-lt"/>
              </a:rPr>
              <a:t>instruments </a:t>
            </a:r>
            <a:r>
              <a:rPr lang="es-ES_tradnl" dirty="0">
                <a:solidFill>
                  <a:schemeClr val="tx1"/>
                </a:solidFill>
                <a:latin typeface="+mn-lt"/>
              </a:rPr>
              <a:t>LBA/RM</a:t>
            </a:r>
            <a:r>
              <a:rPr lang="es-ES_tradnl" dirty="0" err="1">
                <a:solidFill>
                  <a:schemeClr val="tx1"/>
                </a:solidFill>
                <a:latin typeface="+mn-lt"/>
              </a:rPr>
              <a:t>, la </a:t>
            </a:r>
            <a:r>
              <a:rPr lang="es-ES_tradnl" dirty="0">
                <a:solidFill>
                  <a:schemeClr val="tx1"/>
                </a:solidFill>
                <a:latin typeface="+mn-lt"/>
              </a:rPr>
              <a:t>PDE </a:t>
            </a:r>
            <a:r>
              <a:rPr lang="es-ES_tradnl" dirty="0" err="1">
                <a:solidFill>
                  <a:schemeClr val="tx1"/>
                </a:solidFill>
                <a:latin typeface="+mn-lt"/>
              </a:rPr>
              <a:t>peut </a:t>
            </a:r>
            <a:r>
              <a:rPr lang="es-ES_tradnl" dirty="0">
                <a:solidFill>
                  <a:schemeClr val="tx1"/>
                </a:solidFill>
                <a:latin typeface="+mn-lt"/>
              </a:rPr>
              <a:t>utiliser </a:t>
            </a:r>
            <a:r>
              <a:rPr lang="es-ES_tradnl" dirty="0" err="1">
                <a:solidFill>
                  <a:schemeClr val="tx1"/>
                </a:solidFill>
                <a:latin typeface="+mn-lt"/>
              </a:rPr>
              <a:t>ces </a:t>
            </a:r>
            <a:r>
              <a:rPr lang="es-ES_tradnl" dirty="0" err="1">
                <a:solidFill>
                  <a:schemeClr val="tx1"/>
                </a:solidFill>
                <a:latin typeface="+mn-lt"/>
              </a:rPr>
              <a:t>instruments.</a:t>
            </a:r>
            <a:endParaRPr lang="es-ES_tradnl" dirty="0">
              <a:solidFill>
                <a:schemeClr val="tx1"/>
              </a:solidFill>
              <a:latin typeface="+mn-lt"/>
            </a:endParaRPr>
          </a:p>
          <a:p>
            <a:pPr algn="just"/>
            <a:endParaRPr lang="es-ES_tradnl" b="1" dirty="0"/>
          </a:p>
        </p:txBody>
      </p:sp>
      <p:sp>
        <p:nvSpPr>
          <p:cNvPr id="4" name="Dia számának helye 3">
            <a:extLst>
              <a:ext uri="{FF2B5EF4-FFF2-40B4-BE49-F238E27FC236}">
                <a16:creationId xmlns:a16="http://schemas.microsoft.com/office/drawing/2014/main" id="{DEFE18CD-712F-4A4D-BB71-007CFA3FD3B6}"/>
              </a:ext>
            </a:extLst>
          </p:cNvPr>
          <p:cNvSpPr>
            <a:spLocks noGrp="1"/>
          </p:cNvSpPr>
          <p:nvPr>
            <p:ph type="sldNum" sz="quarter" idx="12"/>
          </p:nvPr>
        </p:nvSpPr>
        <p:spPr/>
        <p:txBody>
          <a:bodyPr/>
          <a:lstStyle/>
          <a:p>
            <a:fld id="{6113E31D-E2AB-40D1-8B51-AFA5AFEF393A}" type="slidenum">
              <a:rPr lang="en-US" smtClean="0"/>
              <a:t>10</a:t>
            </a:fld>
            <a:endParaRPr lang="en-US" dirty="0"/>
          </a:p>
        </p:txBody>
      </p:sp>
    </p:spTree>
    <p:extLst>
      <p:ext uri="{BB962C8B-B14F-4D97-AF65-F5344CB8AC3E}">
        <p14:creationId xmlns:p14="http://schemas.microsoft.com/office/powerpoint/2010/main" val="3132342835"/>
      </p:ext>
    </p:extLst>
  </p:cSld>
  <p:clrMapOvr>
    <a:masterClrMapping/>
  </p:clrMapOvr>
</p:sld>
</file>

<file path=ppt/slides/slide116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a:t>RECONNAISSANCE MUTUELLE ET AU-DELÀ</a:t>
            </a:r>
            <a:br>
              <a:rPr lang="es-ES_tradnl" dirty="0"/>
            </a:br>
            <a:endParaRPr lang="es-ES" dirty="0"/>
          </a:p>
        </p:txBody>
      </p:sp>
      <p:sp>
        <p:nvSpPr>
          <p:cNvPr id="3" name="Subtítulo 2"/>
          <p:cNvSpPr>
            <a:spLocks noGrp="1"/>
          </p:cNvSpPr>
          <p:nvPr>
            <p:ph idx="1"/>
          </p:nvPr>
        </p:nvSpPr>
        <p:spPr/>
        <p:txBody>
          <a:bodyPr>
            <a:noAutofit/>
          </a:bodyPr>
          <a:lstStyle/>
          <a:p>
            <a:pPr algn="l"/>
            <a:r>
              <a:rPr lang="en-US" b="1" dirty="0">
                <a:solidFill>
                  <a:schemeClr val="tx1"/>
                </a:solidFill>
                <a:latin typeface="+mn-lt"/>
              </a:rPr>
              <a:t>Instruments de reconnaissance mutuelle de l'UE les plus pertinents : DIE - Décision d'enquête européenne</a:t>
            </a:r>
          </a:p>
          <a:p>
            <a:pPr marL="342900" indent="-342900" algn="l">
              <a:buFont typeface="Arial" panose="020B0604020202020204" pitchFamily="34" charset="0"/>
              <a:buChar char="•"/>
            </a:pPr>
            <a:r>
              <a:rPr lang="en-US" dirty="0">
                <a:solidFill>
                  <a:schemeClr val="tx1"/>
                </a:solidFill>
                <a:latin typeface="+mn-lt"/>
              </a:rPr>
              <a:t>Une décision judiciaire émise ou validée par une autorité judiciaire d'un État membre pour faire exécuter une ou plusieurs mesures d'investigation spécifiques dans un autre État membre afin d'obtenir des preuves</a:t>
            </a:r>
          </a:p>
          <a:p>
            <a:pPr marL="342900" indent="-342900" algn="l">
              <a:buFont typeface="Arial" panose="020B0604020202020204" pitchFamily="34" charset="0"/>
              <a:buChar char="•"/>
            </a:pPr>
            <a:r>
              <a:rPr lang="en-US" dirty="0">
                <a:solidFill>
                  <a:schemeClr val="tx1"/>
                </a:solidFill>
                <a:latin typeface="+mn-lt"/>
              </a:rPr>
              <a:t>S'applique à tous les États membres, à l'exception de l'Irlande et du Danemark.</a:t>
            </a:r>
          </a:p>
          <a:p>
            <a:pPr marL="342900" indent="-342900" algn="l">
              <a:buFont typeface="Arial" panose="020B0604020202020204" pitchFamily="34" charset="0"/>
              <a:buChar char="•"/>
            </a:pPr>
            <a:r>
              <a:rPr lang="en-US" dirty="0">
                <a:solidFill>
                  <a:schemeClr val="tx1"/>
                </a:solidFill>
                <a:latin typeface="+mn-lt"/>
              </a:rPr>
              <a:t>Tous les types de mesures d'investigation (sauf la mise en place d'une JIT)</a:t>
            </a:r>
          </a:p>
          <a:p>
            <a:pPr marL="342900" indent="-342900" algn="l">
              <a:buFont typeface="Arial" panose="020B0604020202020204" pitchFamily="34" charset="0"/>
              <a:buChar char="•"/>
            </a:pPr>
            <a:r>
              <a:rPr lang="en-US" dirty="0">
                <a:solidFill>
                  <a:schemeClr val="tx1"/>
                </a:solidFill>
                <a:latin typeface="+mn-lt"/>
              </a:rPr>
              <a:t>Dispositions spécifiques pour : le transfert temporaire de personnes en détention, l'audition par vidéoconférence ou par téléphone, les informations financières et bancaires, les livraisons contrôlées et les enquêtes secrètes, l'interception des télécommunications, les mesures provisoires.</a:t>
            </a:r>
          </a:p>
          <a:p>
            <a:pPr marL="342900" indent="-342900" algn="l">
              <a:buFont typeface="Arial" panose="020B0604020202020204" pitchFamily="34" charset="0"/>
              <a:buChar char="•"/>
            </a:pPr>
            <a:r>
              <a:rPr lang="en-US" dirty="0">
                <a:solidFill>
                  <a:schemeClr val="tx1"/>
                </a:solidFill>
                <a:latin typeface="+mn-lt"/>
              </a:rPr>
              <a:t>Impose des délais pour la reconnaissance (30 jours) et l'exécution (90 jours)</a:t>
            </a:r>
          </a:p>
          <a:p>
            <a:pPr algn="l"/>
            <a:endParaRPr lang="en-US" dirty="0"/>
          </a:p>
          <a:p>
            <a:pPr algn="l"/>
            <a:endParaRPr lang="en-US" dirty="0"/>
          </a:p>
          <a:p>
            <a:pPr algn="l"/>
            <a:r>
              <a:rPr lang="en-US" dirty="0"/>
              <a:t> </a:t>
            </a:r>
          </a:p>
        </p:txBody>
      </p:sp>
      <p:sp>
        <p:nvSpPr>
          <p:cNvPr id="4" name="Dia számának helye 3">
            <a:extLst>
              <a:ext uri="{FF2B5EF4-FFF2-40B4-BE49-F238E27FC236}">
                <a16:creationId xmlns:a16="http://schemas.microsoft.com/office/drawing/2014/main" id="{ECE04559-FF6A-4E15-8111-C974E1E0F4A7}"/>
              </a:ext>
            </a:extLst>
          </p:cNvPr>
          <p:cNvSpPr>
            <a:spLocks noGrp="1"/>
          </p:cNvSpPr>
          <p:nvPr>
            <p:ph type="sldNum" sz="quarter" idx="12"/>
          </p:nvPr>
        </p:nvSpPr>
        <p:spPr/>
        <p:txBody>
          <a:bodyPr/>
          <a:lstStyle/>
          <a:p>
            <a:fld id="{6113E31D-E2AB-40D1-8B51-AFA5AFEF393A}" type="slidenum">
              <a:rPr lang="en-US" smtClean="0"/>
              <a:t>11</a:t>
            </a:fld>
            <a:endParaRPr lang="en-US" dirty="0"/>
          </a:p>
        </p:txBody>
      </p:sp>
    </p:spTree>
    <p:extLst>
      <p:ext uri="{BB962C8B-B14F-4D97-AF65-F5344CB8AC3E}">
        <p14:creationId xmlns:p14="http://schemas.microsoft.com/office/powerpoint/2010/main" val="2076760478"/>
      </p:ext>
    </p:extLst>
  </p:cSld>
  <p:clrMapOvr>
    <a:masterClrMapping/>
  </p:clrMapOvr>
</p:sld>
</file>

<file path=ppt/slides/slide122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a:t>RECONNAISSANCE MUTUELLE ET AU-DELÀ</a:t>
            </a:r>
            <a:br>
              <a:rPr lang="es-ES_tradnl" dirty="0"/>
            </a:br>
            <a:endParaRPr lang="es-ES" dirty="0"/>
          </a:p>
        </p:txBody>
      </p:sp>
      <p:sp>
        <p:nvSpPr>
          <p:cNvPr id="3" name="Subtítulo 2"/>
          <p:cNvSpPr>
            <a:spLocks noGrp="1"/>
          </p:cNvSpPr>
          <p:nvPr>
            <p:ph idx="1"/>
          </p:nvPr>
        </p:nvSpPr>
        <p:spPr/>
        <p:txBody>
          <a:bodyPr>
            <a:normAutofit fontScale="47500" lnSpcReduction="20000"/>
          </a:bodyPr>
          <a:lstStyle/>
          <a:p>
            <a:pPr algn="l"/>
            <a:r>
              <a:rPr lang="en-US" sz="5100" b="1" dirty="0">
                <a:solidFill>
                  <a:schemeClr val="tx1"/>
                </a:solidFill>
                <a:latin typeface="+mn-lt"/>
              </a:rPr>
              <a:t>Instruments de reconnaissance mutuelle de l'UE les plus pertinents : DIE </a:t>
            </a:r>
            <a:r>
              <a:rPr lang="en-US" sz="4200" b="1" dirty="0">
                <a:solidFill>
                  <a:schemeClr val="tx1"/>
                </a:solidFill>
                <a:latin typeface="+mn-lt"/>
              </a:rPr>
              <a:t>- Décision d'enquête européenne</a:t>
            </a:r>
          </a:p>
          <a:p>
            <a:pPr algn="l"/>
            <a:r>
              <a:rPr lang="en-US" sz="5100" dirty="0">
                <a:solidFill>
                  <a:schemeClr val="tx1"/>
                </a:solidFill>
                <a:latin typeface="+mn-lt"/>
              </a:rPr>
              <a:t>L'autorité d'exécution </a:t>
            </a:r>
          </a:p>
          <a:p>
            <a:pPr marL="685800" indent="-685800" algn="l">
              <a:buFont typeface="Arial" panose="020B0604020202020204" pitchFamily="34" charset="0"/>
              <a:buChar char="•"/>
            </a:pPr>
            <a:r>
              <a:rPr lang="en-US" sz="5100" dirty="0">
                <a:solidFill>
                  <a:schemeClr val="tx1"/>
                </a:solidFill>
                <a:latin typeface="+mn-lt"/>
              </a:rPr>
              <a:t>reconnaît et exécute selon les mêmes modalités que si la mesure avait été ordonnée par une autorité de l'État d'exécution (à l'exception des motifs de non-reconnaissance/exécution).</a:t>
            </a:r>
          </a:p>
          <a:p>
            <a:pPr marL="685800" indent="-685800" algn="l">
              <a:buFont typeface="Arial" panose="020B0604020202020204" pitchFamily="34" charset="0"/>
              <a:buChar char="•"/>
            </a:pPr>
            <a:r>
              <a:rPr lang="en-US" sz="5100" dirty="0">
                <a:solidFill>
                  <a:schemeClr val="tx1"/>
                </a:solidFill>
                <a:latin typeface="+mn-lt"/>
              </a:rPr>
              <a:t>Doit se conformer aux formalités/procédures expressément indiquées par l'autorité de délivrance si elles ne sont pas contraires aux principes fondamentaux de son droit.</a:t>
            </a:r>
          </a:p>
          <a:p>
            <a:pPr marL="685800" indent="-685800" algn="l">
              <a:buFont typeface="Arial" panose="020B0604020202020204" pitchFamily="34" charset="0"/>
              <a:buChar char="•"/>
            </a:pPr>
            <a:r>
              <a:rPr lang="en-US" sz="5100" dirty="0">
                <a:solidFill>
                  <a:schemeClr val="tx1"/>
                </a:solidFill>
                <a:latin typeface="+mn-lt"/>
              </a:rPr>
              <a:t>Doit utiliser une mesure différente si celle indiquée dans la décision d'instruction européenne n'existe pas dans le droit de l'État d'exécution/ne serait pas disponible dans une affaire interne similaire/peut atteindre le même résultat par des moyens moins intrusifs.</a:t>
            </a:r>
          </a:p>
          <a:p>
            <a:pPr algn="l"/>
            <a:endParaRPr lang="en-US" sz="2800" dirty="0"/>
          </a:p>
          <a:p>
            <a:pPr algn="l"/>
            <a:r>
              <a:rPr lang="en-US" sz="2600" dirty="0"/>
              <a:t> </a:t>
            </a:r>
          </a:p>
        </p:txBody>
      </p:sp>
      <p:sp>
        <p:nvSpPr>
          <p:cNvPr id="4" name="Dia számának helye 3">
            <a:extLst>
              <a:ext uri="{FF2B5EF4-FFF2-40B4-BE49-F238E27FC236}">
                <a16:creationId xmlns:a16="http://schemas.microsoft.com/office/drawing/2014/main" id="{03EF2A79-C19F-4A7E-8531-EED3256F9C7D}"/>
              </a:ext>
            </a:extLst>
          </p:cNvPr>
          <p:cNvSpPr>
            <a:spLocks noGrp="1"/>
          </p:cNvSpPr>
          <p:nvPr>
            <p:ph type="sldNum" sz="quarter" idx="12"/>
          </p:nvPr>
        </p:nvSpPr>
        <p:spPr/>
        <p:txBody>
          <a:bodyPr/>
          <a:lstStyle/>
          <a:p>
            <a:fld id="{6113E31D-E2AB-40D1-8B51-AFA5AFEF393A}" type="slidenum">
              <a:rPr lang="en-US" smtClean="0"/>
              <a:t>12</a:t>
            </a:fld>
            <a:endParaRPr lang="en-US" dirty="0"/>
          </a:p>
        </p:txBody>
      </p:sp>
    </p:spTree>
    <p:extLst>
      <p:ext uri="{BB962C8B-B14F-4D97-AF65-F5344CB8AC3E}">
        <p14:creationId xmlns:p14="http://schemas.microsoft.com/office/powerpoint/2010/main" val="2053247226"/>
      </p:ext>
    </p:extLst>
  </p:cSld>
  <p:clrMapOvr>
    <a:masterClrMapping/>
  </p:clrMapOvr>
</p:sld>
</file>

<file path=ppt/slides/slide13171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a:t>RECONNAISSANCE MUTUELLE ET AU-DELÀ</a:t>
            </a:r>
            <a:br>
              <a:rPr lang="es-ES_tradnl" dirty="0"/>
            </a:br>
            <a:endParaRPr lang="es-ES" dirty="0"/>
          </a:p>
        </p:txBody>
      </p:sp>
      <p:sp>
        <p:nvSpPr>
          <p:cNvPr id="3" name="Subtítulo 2"/>
          <p:cNvSpPr>
            <a:spLocks noGrp="1"/>
          </p:cNvSpPr>
          <p:nvPr>
            <p:ph idx="1"/>
          </p:nvPr>
        </p:nvSpPr>
        <p:spPr/>
        <p:txBody>
          <a:bodyPr>
            <a:normAutofit/>
          </a:bodyPr>
          <a:lstStyle/>
          <a:p>
            <a:pPr algn="l"/>
            <a:r>
              <a:rPr lang="en-US" b="1" dirty="0">
                <a:solidFill>
                  <a:schemeClr val="tx1"/>
                </a:solidFill>
                <a:latin typeface="+mn-lt"/>
              </a:rPr>
              <a:t>Instruments de reconnaissance mutuelle de l'UE les plus pertinents : Règlement relatif aux décisions de gel et de confiscation (applicable à partir du 19 décembre 2020)</a:t>
            </a:r>
          </a:p>
          <a:p>
            <a:pPr algn="l"/>
            <a:r>
              <a:rPr lang="en-US" dirty="0">
                <a:solidFill>
                  <a:schemeClr val="tx1"/>
                </a:solidFill>
                <a:latin typeface="+mn-lt"/>
              </a:rPr>
              <a:t>= exécution sans vérification de la fraude à la double incrimination et d'autres infractions PIF lorsque celles-ci sont punies dans l'État d'émission d'une peine privative de liberté d'un maximum d'au moins 3 ans.</a:t>
            </a:r>
          </a:p>
          <a:p>
            <a:pPr algn="l"/>
            <a:r>
              <a:rPr lang="en-US" dirty="0">
                <a:solidFill>
                  <a:schemeClr val="tx1"/>
                </a:solidFill>
                <a:latin typeface="+mn-lt"/>
              </a:rPr>
              <a:t>= transmission de l'autorité d'émission à l'autorité d'exécution au moyen d'un certificat de gel/confiscation</a:t>
            </a:r>
          </a:p>
          <a:p>
            <a:pPr algn="l"/>
            <a:r>
              <a:rPr lang="en-US" dirty="0">
                <a:solidFill>
                  <a:schemeClr val="tx1"/>
                </a:solidFill>
                <a:latin typeface="+mn-lt"/>
              </a:rPr>
              <a:t>= exécution (y compris la gestion et la disposition des biens) régie par le droit de l'État d'exécution</a:t>
            </a:r>
            <a:endParaRPr lang="es-ES_tradnl" dirty="0">
              <a:solidFill>
                <a:schemeClr val="tx1"/>
              </a:solidFill>
              <a:latin typeface="+mn-lt"/>
            </a:endParaRPr>
          </a:p>
        </p:txBody>
      </p:sp>
      <p:sp>
        <p:nvSpPr>
          <p:cNvPr id="4" name="Dia számának helye 3">
            <a:extLst>
              <a:ext uri="{FF2B5EF4-FFF2-40B4-BE49-F238E27FC236}">
                <a16:creationId xmlns:a16="http://schemas.microsoft.com/office/drawing/2014/main" id="{5ED14A71-FB9B-4FCD-B7A8-841B62443EEE}"/>
              </a:ext>
            </a:extLst>
          </p:cNvPr>
          <p:cNvSpPr>
            <a:spLocks noGrp="1"/>
          </p:cNvSpPr>
          <p:nvPr>
            <p:ph type="sldNum" sz="quarter" idx="12"/>
          </p:nvPr>
        </p:nvSpPr>
        <p:spPr/>
        <p:txBody>
          <a:bodyPr/>
          <a:lstStyle/>
          <a:p>
            <a:fld id="{6113E31D-E2AB-40D1-8B51-AFA5AFEF393A}" type="slidenum">
              <a:rPr lang="en-US" smtClean="0"/>
              <a:t>13</a:t>
            </a:fld>
            <a:endParaRPr lang="en-US" dirty="0"/>
          </a:p>
        </p:txBody>
      </p:sp>
    </p:spTree>
    <p:extLst>
      <p:ext uri="{BB962C8B-B14F-4D97-AF65-F5344CB8AC3E}">
        <p14:creationId xmlns:p14="http://schemas.microsoft.com/office/powerpoint/2010/main" val="2820833635"/>
      </p:ext>
    </p:extLst>
  </p:cSld>
  <p:clrMapOvr>
    <a:masterClrMapping/>
  </p:clrMapOvr>
</p:sld>
</file>

<file path=ppt/slides/slide14131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7848" y="-216560"/>
            <a:ext cx="9967452" cy="1450757"/>
          </a:xfrm>
        </p:spPr>
        <p:txBody>
          <a:bodyPr>
            <a:normAutofit/>
          </a:bodyPr>
          <a:lstStyle/>
          <a:p>
            <a:br>
              <a:rPr lang="es-ES_tradnl" dirty="0"/>
            </a:br>
            <a:r>
              <a:rPr lang="es-ES_tradnl" dirty="0"/>
              <a:t>RECONNAISSANCE MUTUELLE ET AU-DELÀ</a:t>
            </a:r>
            <a:endParaRPr lang="es-ES" sz="5300" dirty="0"/>
          </a:p>
        </p:txBody>
      </p:sp>
      <p:sp>
        <p:nvSpPr>
          <p:cNvPr id="3" name="Subtítulo 2"/>
          <p:cNvSpPr>
            <a:spLocks noGrp="1"/>
          </p:cNvSpPr>
          <p:nvPr>
            <p:ph idx="1"/>
          </p:nvPr>
        </p:nvSpPr>
        <p:spPr/>
        <p:txBody>
          <a:bodyPr>
            <a:normAutofit/>
          </a:bodyPr>
          <a:lstStyle/>
          <a:p>
            <a:pPr algn="just"/>
            <a:endParaRPr lang="es-ES_tradnl" b="1" dirty="0"/>
          </a:p>
          <a:p>
            <a:pPr algn="just"/>
            <a:r>
              <a:rPr lang="es-ES_tradnl" b="1" dirty="0" err="1">
                <a:solidFill>
                  <a:schemeClr val="tx1"/>
                </a:solidFill>
                <a:latin typeface="+mn-lt"/>
              </a:rPr>
              <a:t>Enquête de l'</a:t>
            </a:r>
            <a:r>
              <a:rPr lang="es-ES_tradnl" b="1" dirty="0">
                <a:solidFill>
                  <a:schemeClr val="tx1"/>
                </a:solidFill>
                <a:latin typeface="+mn-lt"/>
              </a:rPr>
              <a:t>OEPP </a:t>
            </a:r>
            <a:r>
              <a:rPr lang="es-ES_tradnl" b="1" dirty="0" err="1">
                <a:solidFill>
                  <a:schemeClr val="tx1"/>
                </a:solidFill>
                <a:latin typeface="+mn-lt"/>
              </a:rPr>
              <a:t>auprès </a:t>
            </a:r>
            <a:r>
              <a:rPr lang="es-ES_tradnl" b="1" dirty="0" err="1">
                <a:solidFill>
                  <a:schemeClr val="tx1"/>
                </a:solidFill>
                <a:latin typeface="+mn-lt"/>
              </a:rPr>
              <a:t>des </a:t>
            </a:r>
            <a:r>
              <a:rPr lang="es-ES_tradnl" b="1" dirty="0">
                <a:solidFill>
                  <a:schemeClr val="tx1"/>
                </a:solidFill>
                <a:latin typeface="+mn-lt"/>
              </a:rPr>
              <a:t>EM </a:t>
            </a:r>
            <a:r>
              <a:rPr lang="es-ES_tradnl" b="1" dirty="0" err="1">
                <a:solidFill>
                  <a:schemeClr val="tx1"/>
                </a:solidFill>
                <a:latin typeface="+mn-lt"/>
              </a:rPr>
              <a:t>participants </a:t>
            </a:r>
            <a:r>
              <a:rPr lang="es-ES_tradnl" b="1" dirty="0">
                <a:solidFill>
                  <a:schemeClr val="tx1"/>
                </a:solidFill>
                <a:latin typeface="+mn-lt"/>
              </a:rPr>
              <a:t>: </a:t>
            </a:r>
            <a:r>
              <a:rPr lang="es-ES_tradnl" b="1" dirty="0" err="1">
                <a:solidFill>
                  <a:schemeClr val="tx1"/>
                </a:solidFill>
                <a:latin typeface="+mn-lt"/>
              </a:rPr>
              <a:t>comment </a:t>
            </a:r>
            <a:r>
              <a:rPr lang="es-ES_tradnl" b="1" dirty="0" err="1">
                <a:solidFill>
                  <a:schemeClr val="tx1"/>
                </a:solidFill>
                <a:latin typeface="+mn-lt"/>
              </a:rPr>
              <a:t>cela </a:t>
            </a:r>
            <a:r>
              <a:rPr lang="es-ES_tradnl" b="1" dirty="0" err="1">
                <a:solidFill>
                  <a:schemeClr val="tx1"/>
                </a:solidFill>
                <a:latin typeface="+mn-lt"/>
              </a:rPr>
              <a:t>fonctionne-t-il </a:t>
            </a:r>
            <a:r>
              <a:rPr lang="es-ES_tradnl" b="1" dirty="0">
                <a:solidFill>
                  <a:schemeClr val="tx1"/>
                </a:solidFill>
                <a:latin typeface="+mn-lt"/>
              </a:rPr>
              <a:t>?</a:t>
            </a:r>
          </a:p>
          <a:p>
            <a:pPr algn="just"/>
            <a:r>
              <a:rPr lang="es-ES_tradnl" b="1" dirty="0">
                <a:solidFill>
                  <a:schemeClr val="tx1"/>
                </a:solidFill>
                <a:latin typeface="+mn-lt"/>
              </a:rPr>
              <a:t>Art. 32 </a:t>
            </a:r>
            <a:r>
              <a:rPr lang="es-ES_tradnl" b="1" dirty="0" err="1">
                <a:solidFill>
                  <a:schemeClr val="tx1"/>
                </a:solidFill>
                <a:latin typeface="+mn-lt"/>
              </a:rPr>
              <a:t>Exécution </a:t>
            </a:r>
            <a:r>
              <a:rPr lang="es-ES_tradnl" b="1" dirty="0">
                <a:solidFill>
                  <a:schemeClr val="tx1"/>
                </a:solidFill>
                <a:latin typeface="+mn-lt"/>
              </a:rPr>
              <a:t>des </a:t>
            </a:r>
            <a:r>
              <a:rPr lang="es-ES_tradnl" b="1" dirty="0" err="1">
                <a:solidFill>
                  <a:schemeClr val="tx1"/>
                </a:solidFill>
                <a:latin typeface="+mn-lt"/>
              </a:rPr>
              <a:t>mesures </a:t>
            </a:r>
            <a:r>
              <a:rPr lang="es-ES_tradnl" b="1" dirty="0" err="1">
                <a:solidFill>
                  <a:schemeClr val="tx1"/>
                </a:solidFill>
                <a:latin typeface="+mn-lt"/>
              </a:rPr>
              <a:t>assignées </a:t>
            </a:r>
            <a:r>
              <a:rPr lang="es-ES_tradnl" b="1" dirty="0">
                <a:solidFill>
                  <a:schemeClr val="tx1"/>
                </a:solidFill>
                <a:latin typeface="+mn-lt"/>
              </a:rPr>
              <a:t>:</a:t>
            </a:r>
          </a:p>
          <a:p>
            <a:pPr algn="just"/>
            <a:r>
              <a:rPr lang="es-ES_tradnl" dirty="0" err="1">
                <a:solidFill>
                  <a:schemeClr val="tx1"/>
                </a:solidFill>
                <a:latin typeface="+mn-lt"/>
              </a:rPr>
              <a:t>Droit </a:t>
            </a:r>
            <a:r>
              <a:rPr lang="es-ES_tradnl" dirty="0">
                <a:solidFill>
                  <a:schemeClr val="tx1"/>
                </a:solidFill>
                <a:latin typeface="+mn-lt"/>
              </a:rPr>
              <a:t>de </a:t>
            </a:r>
            <a:r>
              <a:rPr lang="es-ES_tradnl" dirty="0" err="1">
                <a:solidFill>
                  <a:schemeClr val="tx1"/>
                </a:solidFill>
                <a:latin typeface="+mn-lt"/>
              </a:rPr>
              <a:t>l'</a:t>
            </a:r>
            <a:r>
              <a:rPr lang="es-ES_tradnl" dirty="0">
                <a:solidFill>
                  <a:schemeClr val="tx1"/>
                </a:solidFill>
                <a:latin typeface="+mn-lt"/>
              </a:rPr>
              <a:t>État membre de l</a:t>
            </a:r>
            <a:r>
              <a:rPr lang="es-ES_tradnl" dirty="0" err="1">
                <a:solidFill>
                  <a:schemeClr val="tx1"/>
                </a:solidFill>
                <a:latin typeface="+mn-lt"/>
              </a:rPr>
              <a:t>'</a:t>
            </a:r>
            <a:r>
              <a:rPr lang="es-ES_tradnl" dirty="0">
                <a:solidFill>
                  <a:schemeClr val="tx1"/>
                </a:solidFill>
                <a:latin typeface="+mn-lt"/>
              </a:rPr>
              <a:t>EDP </a:t>
            </a:r>
            <a:r>
              <a:rPr lang="es-ES_tradnl" dirty="0" err="1">
                <a:solidFill>
                  <a:schemeClr val="tx1"/>
                </a:solidFill>
                <a:latin typeface="+mn-lt"/>
              </a:rPr>
              <a:t>chargé de l'assistance</a:t>
            </a:r>
            <a:r>
              <a:rPr lang="es-ES_tradnl" dirty="0" err="1">
                <a:solidFill>
                  <a:schemeClr val="tx1"/>
                </a:solidFill>
                <a:latin typeface="+mn-lt"/>
              </a:rPr>
              <a:t>, mais </a:t>
            </a:r>
            <a:r>
              <a:rPr lang="es-ES_tradnl" dirty="0" err="1">
                <a:solidFill>
                  <a:schemeClr val="tx1"/>
                </a:solidFill>
                <a:latin typeface="+mn-lt"/>
              </a:rPr>
              <a:t>respect </a:t>
            </a:r>
            <a:r>
              <a:rPr lang="es-ES_tradnl" dirty="0" err="1">
                <a:solidFill>
                  <a:schemeClr val="tx1"/>
                </a:solidFill>
                <a:latin typeface="+mn-lt"/>
              </a:rPr>
              <a:t>des </a:t>
            </a:r>
            <a:r>
              <a:rPr lang="es-ES_tradnl" dirty="0" err="1">
                <a:solidFill>
                  <a:schemeClr val="tx1"/>
                </a:solidFill>
                <a:latin typeface="+mn-lt"/>
              </a:rPr>
              <a:t>formalités/procédures </a:t>
            </a:r>
            <a:r>
              <a:rPr lang="es-ES_tradnl" dirty="0" err="1">
                <a:solidFill>
                  <a:schemeClr val="tx1"/>
                </a:solidFill>
                <a:latin typeface="+mn-lt"/>
              </a:rPr>
              <a:t>expressément </a:t>
            </a:r>
            <a:r>
              <a:rPr lang="es-ES_tradnl" dirty="0" err="1">
                <a:solidFill>
                  <a:schemeClr val="tx1"/>
                </a:solidFill>
                <a:latin typeface="+mn-lt"/>
              </a:rPr>
              <a:t>indiquées </a:t>
            </a:r>
            <a:r>
              <a:rPr lang="es-ES_tradnl" dirty="0" err="1">
                <a:solidFill>
                  <a:schemeClr val="tx1"/>
                </a:solidFill>
                <a:latin typeface="+mn-lt"/>
              </a:rPr>
              <a:t>par </a:t>
            </a:r>
            <a:r>
              <a:rPr lang="es-ES_tradnl" dirty="0" err="1">
                <a:solidFill>
                  <a:schemeClr val="tx1"/>
                </a:solidFill>
                <a:latin typeface="+mn-lt"/>
              </a:rPr>
              <a:t>l'</a:t>
            </a:r>
            <a:r>
              <a:rPr lang="es-ES_tradnl" dirty="0">
                <a:solidFill>
                  <a:schemeClr val="tx1"/>
                </a:solidFill>
                <a:latin typeface="+mn-lt"/>
              </a:rPr>
              <a:t>EDP </a:t>
            </a:r>
            <a:r>
              <a:rPr lang="es-ES_tradnl" dirty="0" err="1">
                <a:solidFill>
                  <a:schemeClr val="tx1"/>
                </a:solidFill>
                <a:latin typeface="+mn-lt"/>
              </a:rPr>
              <a:t>chargé de l'assistance</a:t>
            </a:r>
            <a:r>
              <a:rPr lang="es-ES_tradnl" dirty="0" err="1">
                <a:solidFill>
                  <a:schemeClr val="tx1"/>
                </a:solidFill>
                <a:latin typeface="+mn-lt"/>
              </a:rPr>
              <a:t>, sauf si elles sont </a:t>
            </a:r>
            <a:r>
              <a:rPr lang="es-ES_tradnl" dirty="0" err="1">
                <a:solidFill>
                  <a:schemeClr val="tx1"/>
                </a:solidFill>
                <a:latin typeface="+mn-lt"/>
              </a:rPr>
              <a:t>contraires </a:t>
            </a:r>
            <a:r>
              <a:rPr lang="es-ES_tradnl" dirty="0">
                <a:solidFill>
                  <a:schemeClr val="tx1"/>
                </a:solidFill>
                <a:latin typeface="+mn-lt"/>
              </a:rPr>
              <a:t>aux </a:t>
            </a:r>
            <a:r>
              <a:rPr lang="es-ES_tradnl" dirty="0" err="1">
                <a:solidFill>
                  <a:schemeClr val="tx1"/>
                </a:solidFill>
                <a:latin typeface="+mn-lt"/>
              </a:rPr>
              <a:t>principes </a:t>
            </a:r>
            <a:r>
              <a:rPr lang="es-ES_tradnl" dirty="0">
                <a:solidFill>
                  <a:schemeClr val="tx1"/>
                </a:solidFill>
                <a:latin typeface="+mn-lt"/>
              </a:rPr>
              <a:t>fondamentaux </a:t>
            </a:r>
            <a:r>
              <a:rPr lang="es-ES_tradnl" dirty="0">
                <a:solidFill>
                  <a:schemeClr val="tx1"/>
                </a:solidFill>
                <a:latin typeface="+mn-lt"/>
              </a:rPr>
              <a:t>du </a:t>
            </a:r>
            <a:r>
              <a:rPr lang="es-ES_tradnl" dirty="0" err="1">
                <a:solidFill>
                  <a:schemeClr val="tx1"/>
                </a:solidFill>
                <a:latin typeface="+mn-lt"/>
              </a:rPr>
              <a:t>droit </a:t>
            </a:r>
            <a:r>
              <a:rPr lang="es-ES_tradnl" dirty="0">
                <a:solidFill>
                  <a:schemeClr val="tx1"/>
                </a:solidFill>
                <a:latin typeface="+mn-lt"/>
              </a:rPr>
              <a:t>de </a:t>
            </a:r>
            <a:r>
              <a:rPr lang="es-ES_tradnl" dirty="0" err="1">
                <a:solidFill>
                  <a:schemeClr val="tx1"/>
                </a:solidFill>
                <a:latin typeface="+mn-lt"/>
              </a:rPr>
              <a:t>son </a:t>
            </a:r>
            <a:r>
              <a:rPr lang="es-ES_tradnl" dirty="0">
                <a:solidFill>
                  <a:schemeClr val="tx1"/>
                </a:solidFill>
                <a:latin typeface="+mn-lt"/>
              </a:rPr>
              <a:t>État membre.</a:t>
            </a:r>
          </a:p>
          <a:p>
            <a:pPr algn="just"/>
            <a:r>
              <a:rPr lang="es-ES_tradnl" b="1" dirty="0">
                <a:solidFill>
                  <a:schemeClr val="tx1"/>
                </a:solidFill>
                <a:latin typeface="+mn-lt"/>
              </a:rPr>
              <a:t>Art. 33 </a:t>
            </a:r>
            <a:r>
              <a:rPr lang="es-ES_tradnl" b="1" dirty="0" err="1">
                <a:solidFill>
                  <a:schemeClr val="tx1"/>
                </a:solidFill>
                <a:latin typeface="+mn-lt"/>
              </a:rPr>
              <a:t>Arrestation </a:t>
            </a:r>
            <a:r>
              <a:rPr lang="es-ES_tradnl" b="1" dirty="0">
                <a:solidFill>
                  <a:schemeClr val="tx1"/>
                </a:solidFill>
                <a:latin typeface="+mn-lt"/>
              </a:rPr>
              <a:t>avant jugement </a:t>
            </a:r>
            <a:r>
              <a:rPr lang="es-ES_tradnl" b="1" dirty="0">
                <a:solidFill>
                  <a:schemeClr val="tx1"/>
                </a:solidFill>
                <a:latin typeface="+mn-lt"/>
              </a:rPr>
              <a:t>et </a:t>
            </a:r>
            <a:r>
              <a:rPr lang="es-ES_tradnl" b="1" dirty="0" err="1">
                <a:solidFill>
                  <a:schemeClr val="tx1"/>
                </a:solidFill>
                <a:latin typeface="+mn-lt"/>
              </a:rPr>
              <a:t>remise </a:t>
            </a:r>
            <a:r>
              <a:rPr lang="es-ES_tradnl" b="1" dirty="0" err="1">
                <a:solidFill>
                  <a:schemeClr val="tx1"/>
                </a:solidFill>
                <a:latin typeface="+mn-lt"/>
              </a:rPr>
              <a:t>transfrontalière </a:t>
            </a:r>
            <a:r>
              <a:rPr lang="es-ES_tradnl" b="1" dirty="0">
                <a:solidFill>
                  <a:schemeClr val="tx1"/>
                </a:solidFill>
                <a:latin typeface="+mn-lt"/>
              </a:rPr>
              <a:t>:</a:t>
            </a:r>
          </a:p>
          <a:p>
            <a:pPr algn="just"/>
            <a:r>
              <a:rPr lang="en-US" dirty="0">
                <a:solidFill>
                  <a:schemeClr val="tx1"/>
                </a:solidFill>
                <a:latin typeface="+mn-lt"/>
              </a:rPr>
              <a:t>Lorsqu'il est nécessaire d'arrêter et de remettre une personne qui n'est pas résidente de l'État membre où se trouve le procureur délégué européen chargé du traitement, ce dernier émet ou demande à l'autorité compétente de cet État membre d'émettre un mandat d'arrêt européen.</a:t>
            </a:r>
            <a:endParaRPr lang="es-ES_tradnl" dirty="0">
              <a:solidFill>
                <a:schemeClr val="tx1"/>
              </a:solidFill>
              <a:latin typeface="+mn-lt"/>
            </a:endParaRPr>
          </a:p>
          <a:p>
            <a:pPr algn="just"/>
            <a:endParaRPr lang="es-ES_tradnl" b="1" dirty="0"/>
          </a:p>
        </p:txBody>
      </p:sp>
      <p:sp>
        <p:nvSpPr>
          <p:cNvPr id="4" name="Dia számának helye 3">
            <a:extLst>
              <a:ext uri="{FF2B5EF4-FFF2-40B4-BE49-F238E27FC236}">
                <a16:creationId xmlns:a16="http://schemas.microsoft.com/office/drawing/2014/main" id="{FEA1C5D9-43EF-4E1B-A906-F851E981DB22}"/>
              </a:ext>
            </a:extLst>
          </p:cNvPr>
          <p:cNvSpPr>
            <a:spLocks noGrp="1"/>
          </p:cNvSpPr>
          <p:nvPr>
            <p:ph type="sldNum" sz="quarter" idx="12"/>
          </p:nvPr>
        </p:nvSpPr>
        <p:spPr/>
        <p:txBody>
          <a:bodyPr/>
          <a:lstStyle/>
          <a:p>
            <a:fld id="{6113E31D-E2AB-40D1-8B51-AFA5AFEF393A}" type="slidenum">
              <a:rPr lang="en-US" smtClean="0"/>
              <a:t>14</a:t>
            </a:fld>
            <a:endParaRPr lang="en-US" dirty="0"/>
          </a:p>
        </p:txBody>
      </p:sp>
    </p:spTree>
    <p:extLst>
      <p:ext uri="{BB962C8B-B14F-4D97-AF65-F5344CB8AC3E}">
        <p14:creationId xmlns:p14="http://schemas.microsoft.com/office/powerpoint/2010/main" val="2234085323"/>
      </p:ext>
    </p:extLst>
  </p:cSld>
  <p:clrMapOvr>
    <a:masterClrMapping/>
  </p:clrMapOvr>
</p:sld>
</file>

<file path=ppt/slides/slide159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a:t>RECONNAISSANCE MUTUELLE ET AU-DELÀ</a:t>
            </a:r>
            <a:br>
              <a:rPr lang="es-ES_tradnl" dirty="0"/>
            </a:br>
            <a:endParaRPr lang="es-ES" dirty="0"/>
          </a:p>
        </p:txBody>
      </p:sp>
      <p:sp>
        <p:nvSpPr>
          <p:cNvPr id="3" name="Subtítulo 2"/>
          <p:cNvSpPr>
            <a:spLocks noGrp="1"/>
          </p:cNvSpPr>
          <p:nvPr>
            <p:ph idx="1"/>
          </p:nvPr>
        </p:nvSpPr>
        <p:spPr/>
        <p:txBody>
          <a:bodyPr>
            <a:normAutofit/>
          </a:bodyPr>
          <a:lstStyle/>
          <a:p>
            <a:pPr algn="l"/>
            <a:r>
              <a:rPr lang="en-US" b="1" dirty="0" err="1">
                <a:solidFill>
                  <a:schemeClr val="tx1"/>
                </a:solidFill>
                <a:latin typeface="+mn-lt"/>
              </a:rPr>
              <a:t>Instruments de </a:t>
            </a:r>
            <a:r>
              <a:rPr lang="en-US" b="1" dirty="0">
                <a:solidFill>
                  <a:schemeClr val="tx1"/>
                </a:solidFill>
                <a:latin typeface="+mn-lt"/>
              </a:rPr>
              <a:t>reconnaissance mutuelle de l'UE les plus pertinents </a:t>
            </a:r>
            <a:r>
              <a:rPr lang="en-US" b="1" dirty="0">
                <a:solidFill>
                  <a:schemeClr val="tx1"/>
                </a:solidFill>
                <a:latin typeface="+mn-lt"/>
              </a:rPr>
              <a:t>: </a:t>
            </a:r>
            <a:r>
              <a:rPr lang="en-US" b="1" dirty="0">
                <a:solidFill>
                  <a:schemeClr val="tx1"/>
                </a:solidFill>
                <a:latin typeface="+mn-lt"/>
              </a:rPr>
              <a:t>MAE </a:t>
            </a:r>
            <a:r>
              <a:rPr lang="en-US" b="1" dirty="0">
                <a:solidFill>
                  <a:schemeClr val="accent1">
                    <a:lumMod val="60000"/>
                    <a:lumOff val="40000"/>
                  </a:schemeClr>
                </a:solidFill>
                <a:latin typeface="+mn-lt"/>
              </a:rPr>
              <a:t>- </a:t>
            </a:r>
            <a:r>
              <a:rPr lang="en-US" b="1" dirty="0">
                <a:solidFill>
                  <a:schemeClr val="tx1"/>
                </a:solidFill>
                <a:latin typeface="+mn-lt"/>
              </a:rPr>
              <a:t>Mandat d'arrêt européen</a:t>
            </a:r>
          </a:p>
          <a:p>
            <a:pPr algn="l"/>
            <a:r>
              <a:rPr lang="en-US" dirty="0">
                <a:solidFill>
                  <a:schemeClr val="tx1"/>
                </a:solidFill>
                <a:latin typeface="+mn-lt"/>
              </a:rPr>
              <a:t>L'instrument de RM le plus réussi (encore) qui a remplacé les conventions d'extradition traditionnelles entre États.</a:t>
            </a:r>
          </a:p>
          <a:p>
            <a:pPr algn="l"/>
            <a:r>
              <a:rPr lang="en-US" dirty="0">
                <a:solidFill>
                  <a:schemeClr val="tx1"/>
                </a:solidFill>
                <a:latin typeface="+mn-lt"/>
              </a:rPr>
              <a:t>Les statistiques disponibles fournies par les États membres et compilées pour la période 2005-2018 font état d'un total de 185 575 MAE émis, dont 56 298 ont été exécutés.</a:t>
            </a:r>
          </a:p>
          <a:p>
            <a:pPr algn="l"/>
            <a:r>
              <a:rPr lang="en-US" dirty="0">
                <a:solidFill>
                  <a:schemeClr val="tx1"/>
                </a:solidFill>
                <a:latin typeface="+mn-lt"/>
              </a:rPr>
              <a:t>Un MAE est une décision judiciaire émise par un État membre en vue de l'arrestation et de la remise par un autre État membre d'une personne recherchée, aux fins de l'exercice de poursuites pénales ou de l'exécution d'une peine ou d'une mesure de sûreté privatives de liberté".</a:t>
            </a:r>
          </a:p>
          <a:p>
            <a:pPr algn="l"/>
            <a:endParaRPr lang="en-US" dirty="0"/>
          </a:p>
        </p:txBody>
      </p:sp>
      <p:sp>
        <p:nvSpPr>
          <p:cNvPr id="4" name="Dia számának helye 3">
            <a:extLst>
              <a:ext uri="{FF2B5EF4-FFF2-40B4-BE49-F238E27FC236}">
                <a16:creationId xmlns:a16="http://schemas.microsoft.com/office/drawing/2014/main" id="{AFC1733E-8302-4F51-980C-D7B09D1738B6}"/>
              </a:ext>
            </a:extLst>
          </p:cNvPr>
          <p:cNvSpPr>
            <a:spLocks noGrp="1"/>
          </p:cNvSpPr>
          <p:nvPr>
            <p:ph type="sldNum" sz="quarter" idx="12"/>
          </p:nvPr>
        </p:nvSpPr>
        <p:spPr/>
        <p:txBody>
          <a:bodyPr/>
          <a:lstStyle/>
          <a:p>
            <a:fld id="{6113E31D-E2AB-40D1-8B51-AFA5AFEF393A}" type="slidenum">
              <a:rPr lang="en-US" smtClean="0"/>
              <a:t>15</a:t>
            </a:fld>
            <a:endParaRPr lang="en-US" dirty="0"/>
          </a:p>
        </p:txBody>
      </p:sp>
    </p:spTree>
    <p:extLst>
      <p:ext uri="{BB962C8B-B14F-4D97-AF65-F5344CB8AC3E}">
        <p14:creationId xmlns:p14="http://schemas.microsoft.com/office/powerpoint/2010/main" val="154073114"/>
      </p:ext>
    </p:extLst>
  </p:cSld>
  <p:clrMapOvr>
    <a:masterClrMapping/>
  </p:clrMapOvr>
</p:sld>
</file>

<file path=ppt/slides/slide167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QUIZ FINAL - TESTEZ VOS CONNAISSANCES</a:t>
            </a:r>
            <a:endParaRPr lang="en-GB" dirty="0"/>
          </a:p>
        </p:txBody>
      </p:sp>
      <p:sp>
        <p:nvSpPr>
          <p:cNvPr id="3" name="Marcador de contenido 2"/>
          <p:cNvSpPr>
            <a:spLocks noGrp="1"/>
          </p:cNvSpPr>
          <p:nvPr>
            <p:ph idx="1"/>
          </p:nvPr>
        </p:nvSpPr>
        <p:spPr/>
        <p:txBody>
          <a:bodyPr/>
          <a:lstStyle/>
          <a:p>
            <a:pPr marL="0" indent="0">
              <a:buNone/>
            </a:pPr>
            <a:r>
              <a:rPr lang="es-ES_tradnl" dirty="0">
                <a:solidFill>
                  <a:schemeClr val="tx1"/>
                </a:solidFill>
                <a:latin typeface="+mn-lt"/>
              </a:rPr>
              <a:t>Effectuer une perquisition et une saisie dans un État membre participant différent de celui de l'</a:t>
            </a:r>
            <a:r>
              <a:rPr lang="es-ES_tradnl" dirty="0">
                <a:solidFill>
                  <a:schemeClr val="tx1"/>
                </a:solidFill>
                <a:latin typeface="+mn-lt"/>
              </a:rPr>
              <a:t>EDP </a:t>
            </a:r>
            <a:r>
              <a:rPr lang="es-ES_tradnl" dirty="0" err="1">
                <a:solidFill>
                  <a:schemeClr val="tx1"/>
                </a:solidFill>
                <a:latin typeface="+mn-lt"/>
              </a:rPr>
              <a:t>responsable</a:t>
            </a:r>
            <a:r>
              <a:rPr lang="es-ES_tradnl" dirty="0">
                <a:solidFill>
                  <a:schemeClr val="tx1"/>
                </a:solidFill>
                <a:latin typeface="+mn-lt"/>
              </a:rPr>
              <a:t>, dans le cas </a:t>
            </a:r>
            <a:r>
              <a:rPr lang="es-ES_tradnl" dirty="0" err="1">
                <a:solidFill>
                  <a:schemeClr val="tx1"/>
                </a:solidFill>
                <a:latin typeface="+mn-lt"/>
              </a:rPr>
              <a:t>où </a:t>
            </a:r>
            <a:r>
              <a:rPr lang="es-ES_tradnl" dirty="0">
                <a:solidFill>
                  <a:schemeClr val="tx1"/>
                </a:solidFill>
                <a:latin typeface="+mn-lt"/>
              </a:rPr>
              <a:t>aucune </a:t>
            </a:r>
            <a:r>
              <a:rPr lang="es-ES_tradnl" dirty="0" err="1">
                <a:solidFill>
                  <a:schemeClr val="tx1"/>
                </a:solidFill>
                <a:latin typeface="+mn-lt"/>
              </a:rPr>
              <a:t>autorisation </a:t>
            </a:r>
            <a:r>
              <a:rPr lang="es-ES_tradnl" dirty="0">
                <a:solidFill>
                  <a:schemeClr val="tx1"/>
                </a:solidFill>
                <a:latin typeface="+mn-lt"/>
              </a:rPr>
              <a:t>judiciaire ne </a:t>
            </a:r>
            <a:r>
              <a:rPr lang="es-ES_tradnl" dirty="0" err="1">
                <a:solidFill>
                  <a:schemeClr val="tx1"/>
                </a:solidFill>
                <a:latin typeface="+mn-lt"/>
              </a:rPr>
              <a:t>serait </a:t>
            </a:r>
            <a:r>
              <a:rPr lang="es-ES_tradnl" dirty="0">
                <a:solidFill>
                  <a:schemeClr val="tx1"/>
                </a:solidFill>
                <a:latin typeface="+mn-lt"/>
              </a:rPr>
              <a:t>requise pour une telle mesure en vertu du droit de l'État membre de l'</a:t>
            </a:r>
            <a:r>
              <a:rPr lang="es-ES_tradnl" dirty="0">
                <a:solidFill>
                  <a:schemeClr val="tx1"/>
                </a:solidFill>
                <a:latin typeface="+mn-lt"/>
              </a:rPr>
              <a:t>EDP </a:t>
            </a:r>
            <a:r>
              <a:rPr lang="es-ES_tradnl" dirty="0" err="1">
                <a:solidFill>
                  <a:schemeClr val="tx1"/>
                </a:solidFill>
                <a:latin typeface="+mn-lt"/>
              </a:rPr>
              <a:t>responsable </a:t>
            </a:r>
            <a:r>
              <a:rPr lang="es-ES_tradnl" dirty="0">
                <a:solidFill>
                  <a:schemeClr val="tx1"/>
                </a:solidFill>
                <a:latin typeface="+mn-lt"/>
              </a:rPr>
              <a:t>...</a:t>
            </a:r>
          </a:p>
          <a:p>
            <a:pPr marL="0" indent="0">
              <a:buNone/>
            </a:pPr>
            <a:r>
              <a:rPr lang="es-ES_tradnl" dirty="0">
                <a:solidFill>
                  <a:schemeClr val="tx1"/>
                </a:solidFill>
                <a:latin typeface="+mn-lt"/>
              </a:rPr>
              <a:t>A) </a:t>
            </a:r>
            <a:r>
              <a:rPr lang="es-ES_tradnl" dirty="0" err="1">
                <a:solidFill>
                  <a:schemeClr val="tx1"/>
                </a:solidFill>
                <a:latin typeface="+mn-lt"/>
              </a:rPr>
              <a:t>L</a:t>
            </a:r>
            <a:r>
              <a:rPr lang="es-ES_tradnl" dirty="0" err="1">
                <a:solidFill>
                  <a:schemeClr val="tx1"/>
                </a:solidFill>
                <a:latin typeface="+mn-lt"/>
              </a:rPr>
              <a:t>'</a:t>
            </a:r>
            <a:r>
              <a:rPr lang="es-ES_tradnl" dirty="0">
                <a:solidFill>
                  <a:schemeClr val="tx1"/>
                </a:solidFill>
                <a:latin typeface="+mn-lt"/>
              </a:rPr>
              <a:t>EDP de </a:t>
            </a:r>
            <a:r>
              <a:rPr lang="es-ES_tradnl" dirty="0" err="1">
                <a:solidFill>
                  <a:schemeClr val="tx1"/>
                </a:solidFill>
                <a:latin typeface="+mn-lt"/>
              </a:rPr>
              <a:t>traitement </a:t>
            </a:r>
            <a:r>
              <a:rPr lang="es-ES_tradnl" dirty="0">
                <a:solidFill>
                  <a:schemeClr val="tx1"/>
                </a:solidFill>
                <a:latin typeface="+mn-lt"/>
              </a:rPr>
              <a:t>devra </a:t>
            </a:r>
            <a:r>
              <a:rPr lang="es-ES_tradnl" dirty="0" err="1">
                <a:solidFill>
                  <a:schemeClr val="tx1"/>
                </a:solidFill>
                <a:latin typeface="+mn-lt"/>
              </a:rPr>
              <a:t>émettre </a:t>
            </a:r>
            <a:r>
              <a:rPr lang="es-ES_tradnl" dirty="0" err="1">
                <a:solidFill>
                  <a:schemeClr val="tx1"/>
                </a:solidFill>
                <a:latin typeface="+mn-lt"/>
              </a:rPr>
              <a:t>une </a:t>
            </a:r>
            <a:r>
              <a:rPr lang="es-ES_tradnl" dirty="0">
                <a:solidFill>
                  <a:schemeClr val="tx1"/>
                </a:solidFill>
                <a:latin typeface="+mn-lt"/>
              </a:rPr>
              <a:t>EIO.</a:t>
            </a:r>
          </a:p>
          <a:p>
            <a:pPr marL="0" indent="0">
              <a:buNone/>
            </a:pPr>
            <a:r>
              <a:rPr lang="es-ES_tradnl" dirty="0">
                <a:solidFill>
                  <a:schemeClr val="tx1"/>
                </a:solidFill>
                <a:latin typeface="+mn-lt"/>
              </a:rPr>
              <a:t>B) </a:t>
            </a:r>
            <a:r>
              <a:rPr lang="es-ES_tradnl" dirty="0" err="1">
                <a:solidFill>
                  <a:schemeClr val="tx1"/>
                </a:solidFill>
                <a:latin typeface="+mn-lt"/>
              </a:rPr>
              <a:t>Le </a:t>
            </a:r>
            <a:r>
              <a:rPr lang="es-ES_tradnl" dirty="0" err="1">
                <a:solidFill>
                  <a:schemeClr val="tx1"/>
                </a:solidFill>
                <a:latin typeface="+mn-lt"/>
              </a:rPr>
              <a:t>procureur </a:t>
            </a:r>
            <a:r>
              <a:rPr lang="es-ES_tradnl" dirty="0" err="1">
                <a:solidFill>
                  <a:schemeClr val="tx1"/>
                </a:solidFill>
                <a:latin typeface="+mn-lt"/>
              </a:rPr>
              <a:t>assistant </a:t>
            </a:r>
            <a:r>
              <a:rPr lang="es-ES_tradnl" dirty="0" err="1">
                <a:solidFill>
                  <a:schemeClr val="tx1"/>
                </a:solidFill>
                <a:latin typeface="+mn-lt"/>
              </a:rPr>
              <a:t>exécutera </a:t>
            </a:r>
            <a:r>
              <a:rPr lang="es-ES_tradnl" dirty="0" err="1">
                <a:solidFill>
                  <a:schemeClr val="tx1"/>
                </a:solidFill>
                <a:latin typeface="+mn-lt"/>
              </a:rPr>
              <a:t>directement </a:t>
            </a:r>
            <a:r>
              <a:rPr lang="es-ES_tradnl" dirty="0">
                <a:solidFill>
                  <a:schemeClr val="tx1"/>
                </a:solidFill>
                <a:latin typeface="+mn-lt"/>
              </a:rPr>
              <a:t>dans </a:t>
            </a:r>
            <a:r>
              <a:rPr lang="es-ES_tradnl" dirty="0" err="1">
                <a:solidFill>
                  <a:schemeClr val="tx1"/>
                </a:solidFill>
                <a:latin typeface="+mn-lt"/>
              </a:rPr>
              <a:t>son </a:t>
            </a:r>
            <a:r>
              <a:rPr lang="es-ES_tradnl" dirty="0">
                <a:solidFill>
                  <a:schemeClr val="tx1"/>
                </a:solidFill>
                <a:latin typeface="+mn-lt"/>
              </a:rPr>
              <a:t>pays </a:t>
            </a:r>
            <a:r>
              <a:rPr lang="es-ES_tradnl" dirty="0" err="1">
                <a:solidFill>
                  <a:schemeClr val="tx1"/>
                </a:solidFill>
                <a:latin typeface="+mn-lt"/>
              </a:rPr>
              <a:t>les </a:t>
            </a:r>
            <a:r>
              <a:rPr lang="es-ES_tradnl" dirty="0" err="1">
                <a:solidFill>
                  <a:schemeClr val="tx1"/>
                </a:solidFill>
                <a:latin typeface="+mn-lt"/>
              </a:rPr>
              <a:t>perquisitions </a:t>
            </a:r>
            <a:r>
              <a:rPr lang="es-ES_tradnl" dirty="0">
                <a:solidFill>
                  <a:schemeClr val="tx1"/>
                </a:solidFill>
                <a:latin typeface="+mn-lt"/>
              </a:rPr>
              <a:t>et </a:t>
            </a:r>
            <a:r>
              <a:rPr lang="es-ES_tradnl" dirty="0" err="1">
                <a:solidFill>
                  <a:schemeClr val="tx1"/>
                </a:solidFill>
                <a:latin typeface="+mn-lt"/>
              </a:rPr>
              <a:t>saisies </a:t>
            </a:r>
            <a:r>
              <a:rPr lang="es-ES_tradnl" dirty="0" err="1">
                <a:solidFill>
                  <a:schemeClr val="tx1"/>
                </a:solidFill>
                <a:latin typeface="+mn-lt"/>
              </a:rPr>
              <a:t>confiées </a:t>
            </a:r>
            <a:r>
              <a:rPr lang="es-ES_tradnl" dirty="0" err="1">
                <a:solidFill>
                  <a:schemeClr val="tx1"/>
                </a:solidFill>
                <a:latin typeface="+mn-lt"/>
              </a:rPr>
              <a:t>par </a:t>
            </a:r>
            <a:r>
              <a:rPr lang="es-ES_tradnl" dirty="0" err="1">
                <a:solidFill>
                  <a:schemeClr val="tx1"/>
                </a:solidFill>
                <a:latin typeface="+mn-lt"/>
              </a:rPr>
              <a:t>le </a:t>
            </a:r>
            <a:r>
              <a:rPr lang="es-ES_tradnl" dirty="0" err="1">
                <a:solidFill>
                  <a:schemeClr val="tx1"/>
                </a:solidFill>
                <a:latin typeface="+mn-lt"/>
              </a:rPr>
              <a:t>procureur </a:t>
            </a:r>
            <a:r>
              <a:rPr lang="es-ES_tradnl" dirty="0" err="1">
                <a:solidFill>
                  <a:schemeClr val="tx1"/>
                </a:solidFill>
                <a:latin typeface="+mn-lt"/>
              </a:rPr>
              <a:t>traitant</a:t>
            </a:r>
            <a:r>
              <a:rPr lang="es-ES_tradnl" dirty="0">
                <a:solidFill>
                  <a:schemeClr val="tx1"/>
                </a:solidFill>
                <a:latin typeface="+mn-lt"/>
              </a:rPr>
              <a:t>, </a:t>
            </a:r>
            <a:r>
              <a:rPr lang="es-ES_tradnl" dirty="0" err="1">
                <a:solidFill>
                  <a:schemeClr val="tx1"/>
                </a:solidFill>
                <a:latin typeface="+mn-lt"/>
              </a:rPr>
              <a:t>sans </a:t>
            </a:r>
            <a:r>
              <a:rPr lang="es-ES_tradnl" dirty="0" err="1">
                <a:solidFill>
                  <a:schemeClr val="tx1"/>
                </a:solidFill>
                <a:latin typeface="+mn-lt"/>
              </a:rPr>
              <a:t>autres </a:t>
            </a:r>
            <a:r>
              <a:rPr lang="es-ES_tradnl" dirty="0" err="1">
                <a:solidFill>
                  <a:schemeClr val="tx1"/>
                </a:solidFill>
                <a:latin typeface="+mn-lt"/>
              </a:rPr>
              <a:t>autorisations</a:t>
            </a:r>
            <a:endParaRPr lang="es-ES_tradnl" dirty="0">
              <a:solidFill>
                <a:schemeClr val="tx1"/>
              </a:solidFill>
              <a:latin typeface="+mn-lt"/>
            </a:endParaRPr>
          </a:p>
          <a:p>
            <a:pPr marL="0" indent="0">
              <a:buNone/>
            </a:pPr>
            <a:r>
              <a:rPr lang="es-ES_tradnl" dirty="0">
                <a:solidFill>
                  <a:schemeClr val="tx1"/>
                </a:solidFill>
                <a:latin typeface="+mn-lt"/>
              </a:rPr>
              <a:t>C) Le procureur chargé de l'assistance exécutera directement la perquisition et la saisie confiées par le procureur chargé du traitement dans son pays</a:t>
            </a:r>
            <a:r>
              <a:rPr lang="es-ES_tradnl" dirty="0" err="1">
                <a:solidFill>
                  <a:schemeClr val="tx1"/>
                </a:solidFill>
                <a:latin typeface="+mn-lt"/>
              </a:rPr>
              <a:t>,</a:t>
            </a:r>
            <a:r>
              <a:rPr lang="es-ES_tradnl" dirty="0" err="1">
                <a:solidFill>
                  <a:schemeClr val="tx1"/>
                </a:solidFill>
                <a:latin typeface="+mn-lt"/>
              </a:rPr>
              <a:t> mais </a:t>
            </a:r>
            <a:r>
              <a:rPr lang="es-ES_tradnl" dirty="0" err="1">
                <a:solidFill>
                  <a:schemeClr val="tx1"/>
                </a:solidFill>
                <a:latin typeface="+mn-lt"/>
              </a:rPr>
              <a:t>devra </a:t>
            </a:r>
            <a:r>
              <a:rPr lang="es-ES_tradnl" dirty="0" err="1">
                <a:solidFill>
                  <a:schemeClr val="tx1"/>
                </a:solidFill>
                <a:latin typeface="+mn-lt"/>
              </a:rPr>
              <a:t>obtenir une </a:t>
            </a:r>
            <a:r>
              <a:rPr lang="es-ES_tradnl" dirty="0">
                <a:solidFill>
                  <a:schemeClr val="tx1"/>
                </a:solidFill>
                <a:latin typeface="+mn-lt"/>
              </a:rPr>
              <a:t>autorisation judiciaire si son droit national l'exige.</a:t>
            </a:r>
          </a:p>
          <a:p>
            <a:pPr marL="514350" indent="-514350">
              <a:buAutoNum type="alphaLcParenR"/>
            </a:pPr>
            <a:endParaRPr lang="en-GB" dirty="0"/>
          </a:p>
        </p:txBody>
      </p:sp>
      <p:sp>
        <p:nvSpPr>
          <p:cNvPr id="4" name="Dia számának helye 3">
            <a:extLst>
              <a:ext uri="{FF2B5EF4-FFF2-40B4-BE49-F238E27FC236}">
                <a16:creationId xmlns:a16="http://schemas.microsoft.com/office/drawing/2014/main" id="{4D10A339-B9A8-4ED4-B525-4801E56D164F}"/>
              </a:ext>
            </a:extLst>
          </p:cNvPr>
          <p:cNvSpPr>
            <a:spLocks noGrp="1"/>
          </p:cNvSpPr>
          <p:nvPr>
            <p:ph type="sldNum" sz="quarter" idx="12"/>
          </p:nvPr>
        </p:nvSpPr>
        <p:spPr/>
        <p:txBody>
          <a:bodyPr/>
          <a:lstStyle/>
          <a:p>
            <a:fld id="{6113E31D-E2AB-40D1-8B51-AFA5AFEF393A}" type="slidenum">
              <a:rPr lang="en-US" smtClean="0"/>
              <a:t>16</a:t>
            </a:fld>
            <a:endParaRPr lang="en-US" dirty="0"/>
          </a:p>
        </p:txBody>
      </p:sp>
    </p:spTree>
    <p:extLst>
      <p:ext uri="{BB962C8B-B14F-4D97-AF65-F5344CB8AC3E}">
        <p14:creationId xmlns:p14="http://schemas.microsoft.com/office/powerpoint/2010/main" val="874297136"/>
      </p:ext>
    </p:extLst>
  </p:cSld>
  <p:clrMapOvr>
    <a:masterClrMapping/>
  </p:clrMapOvr>
</p:sld>
</file>

<file path=ppt/slides/slide173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solidFill>
                  <a:schemeClr val="tx1">
                    <a:lumMod val="50000"/>
                    <a:lumOff val="50000"/>
                  </a:schemeClr>
                </a:solidFill>
              </a:rPr>
              <a:t>Nous vous remercions de </a:t>
            </a:r>
            <a:br>
              <a:rPr lang="en-GB" dirty="0">
                <a:solidFill>
                  <a:schemeClr val="tx1">
                    <a:lumMod val="50000"/>
                    <a:lumOff val="50000"/>
                  </a:schemeClr>
                </a:solidFill>
              </a:rPr>
            </a:br>
            <a:r>
              <a:rPr lang="en-GB" dirty="0">
                <a:solidFill>
                  <a:schemeClr val="tx1">
                    <a:lumMod val="50000"/>
                    <a:lumOff val="50000"/>
                  </a:schemeClr>
                </a:solidFill>
              </a:rPr>
              <a:t>votre attention</a:t>
            </a:r>
          </a:p>
        </p:txBody>
      </p:sp>
      <p:sp>
        <p:nvSpPr>
          <p:cNvPr id="3" name="Textplatzhalter 2"/>
          <p:cNvSpPr>
            <a:spLocks noGrp="1"/>
          </p:cNvSpPr>
          <p:nvPr>
            <p:ph type="body" idx="1"/>
          </p:nvPr>
        </p:nvSpPr>
        <p:spPr/>
        <p:txBody>
          <a:bodyPr>
            <a:normAutofit lnSpcReduction="10000"/>
          </a:bodyPr>
          <a:lstStyle/>
          <a:p>
            <a:endParaRPr lang="de-DE" dirty="0"/>
          </a:p>
          <a:p>
            <a:r>
              <a:rPr lang="de-DE" dirty="0">
                <a:solidFill>
                  <a:srgbClr val="133C8B"/>
                </a:solidFill>
              </a:rPr>
              <a:t>www.european.law</a:t>
            </a:r>
          </a:p>
        </p:txBody>
      </p:sp>
    </p:spTree>
    <p:extLst>
      <p:ext uri="{BB962C8B-B14F-4D97-AF65-F5344CB8AC3E}">
        <p14:creationId xmlns:p14="http://schemas.microsoft.com/office/powerpoint/2010/main" val="3195350539"/>
      </p:ext>
    </p:extLst>
  </p:cSld>
  <p:clrMapOvr>
    <a:masterClrMapping/>
  </p:clrMapOvr>
</p:sld>
</file>

<file path=ppt/slides/slide188.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619107" y="5355873"/>
            <a:ext cx="10113264" cy="822960"/>
          </a:xfrm>
        </p:spPr>
        <p:txBody>
          <a:bodyPr/>
          <a:lstStyle/>
          <a:p>
            <a:br>
              <a:rPr lang="en-US" dirty="0"/>
            </a:br>
            <a:br>
              <a:rPr lang="en-US" dirty="0"/>
            </a:br>
            <a:endParaRPr lang="de-DE" dirty="0"/>
          </a:p>
        </p:txBody>
      </p:sp>
      <p:sp>
        <p:nvSpPr>
          <p:cNvPr id="2" name="Foliennummernplatzhalter 1"/>
          <p:cNvSpPr>
            <a:spLocks noGrp="1"/>
          </p:cNvSpPr>
          <p:nvPr>
            <p:ph type="sldNum" sz="quarter" idx="12"/>
          </p:nvPr>
        </p:nvSpPr>
        <p:spPr/>
        <p:txBody>
          <a:bodyPr/>
          <a:lstStyle/>
          <a:p>
            <a:fld id="{4FAB73BC-B049-4115-A692-8D63A059BFB8}" type="slidenum">
              <a:rPr lang="en-US" smtClean="0"/>
              <a:t>1</a:t>
            </a:fld>
            <a:endParaRPr lang="en-US" dirty="0"/>
          </a:p>
        </p:txBody>
      </p:sp>
      <p:pic>
        <p:nvPicPr>
          <p:cNvPr id="7" name="Grafik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197329" y="5476805"/>
            <a:ext cx="1748864" cy="1291811"/>
          </a:xfrm>
          <a:prstGeom prst="rect">
            <a:avLst/>
          </a:prstGeom>
        </p:spPr>
      </p:pic>
      <p:pic>
        <p:nvPicPr>
          <p:cNvPr id="8" name="Inhaltsplatzhalter 5">
            <a:extLst>
              <a:ext uri="{FF2B5EF4-FFF2-40B4-BE49-F238E27FC236}">
                <a16:creationId xmlns:a16="http://schemas.microsoft.com/office/drawing/2014/main" id="{DFDA8C01-2F48-414A-B340-FF58088F5879}"/>
              </a:ext>
            </a:extLst>
          </p:cNvPr>
          <p:cNvPicPr>
            <a:picLocks noChangeAspect="1"/>
          </p:cNvPicPr>
          <p:nvPr/>
        </p:nvPicPr>
        <p:blipFill>
          <a:blip r:embed="rId4"/>
          <a:stretch>
            <a:fillRect/>
          </a:stretch>
        </p:blipFill>
        <p:spPr>
          <a:xfrm>
            <a:off x="8761652" y="5634650"/>
            <a:ext cx="1138806" cy="976120"/>
          </a:xfrm>
          <a:prstGeom prst="rect">
            <a:avLst/>
          </a:prstGeom>
        </p:spPr>
      </p:pic>
      <p:sp>
        <p:nvSpPr>
          <p:cNvPr id="6" name="Rectangle 5">
            <a:extLst>
              <a:ext uri="{FF2B5EF4-FFF2-40B4-BE49-F238E27FC236}">
                <a16:creationId xmlns:a16="http://schemas.microsoft.com/office/drawing/2014/main" id="{046DFED3-DCDD-4406-BC07-C4389471B5D7}"/>
              </a:ext>
            </a:extLst>
          </p:cNvPr>
          <p:cNvSpPr/>
          <p:nvPr/>
        </p:nvSpPr>
        <p:spPr>
          <a:xfrm>
            <a:off x="511728" y="5395979"/>
            <a:ext cx="7491369" cy="646331"/>
          </a:xfrm>
          <a:prstGeom prst="rect">
            <a:avLst/>
          </a:prstGeom>
        </p:spPr>
        <p:txBody>
          <a:bodyPr wrap="square">
            <a:spAutoFit/>
          </a:bodyPr>
          <a:lstStyle/>
          <a:p>
            <a:r>
              <a:rPr lang="en-US" dirty="0">
                <a:solidFill>
                  <a:schemeClr val="bg1"/>
                </a:solidFill>
              </a:rPr>
              <a:t>Collaborer avec l'OEPP au </a:t>
            </a:r>
            <a:r>
              <a:rPr lang="en-US" dirty="0">
                <a:solidFill>
                  <a:schemeClr val="bg1"/>
                </a:solidFill>
              </a:rPr>
              <a:t>niveau </a:t>
            </a:r>
            <a:r>
              <a:rPr lang="en-US" dirty="0" err="1">
                <a:solidFill>
                  <a:schemeClr val="bg1"/>
                </a:solidFill>
              </a:rPr>
              <a:t>décentralisé </a:t>
            </a:r>
            <a:r>
              <a:rPr lang="en-US" dirty="0">
                <a:solidFill>
                  <a:schemeClr val="bg1"/>
                </a:solidFill>
              </a:rPr>
              <a:t>- </a:t>
            </a:r>
            <a:br>
              <a:rPr lang="en-US" dirty="0">
                <a:solidFill>
                  <a:schemeClr val="bg1"/>
                </a:solidFill>
              </a:rPr>
            </a:br>
            <a:r>
              <a:rPr lang="en-US" dirty="0">
                <a:solidFill>
                  <a:schemeClr val="bg1"/>
                </a:solidFill>
              </a:rPr>
              <a:t>Matériel de formation pour les procureurs et les juges d'instruction</a:t>
            </a:r>
            <a:endParaRPr lang="de-DE" dirty="0">
              <a:solidFill>
                <a:schemeClr val="bg1"/>
              </a:solidFill>
            </a:endParaRPr>
          </a:p>
        </p:txBody>
      </p:sp>
      <p:pic>
        <p:nvPicPr>
          <p:cNvPr id="12" name="Picture 11">
            <a:extLst>
              <a:ext uri="{FF2B5EF4-FFF2-40B4-BE49-F238E27FC236}">
                <a16:creationId xmlns:a16="http://schemas.microsoft.com/office/drawing/2014/main" id="{0B0951D3-3333-4D7F-B94B-4E1C8D4C0D65}"/>
              </a:ext>
            </a:extLst>
          </p:cNvPr>
          <p:cNvPicPr>
            <a:picLocks noChangeAspect="1"/>
          </p:cNvPicPr>
          <p:nvPr/>
        </p:nvPicPr>
        <p:blipFill>
          <a:blip r:embed="rId5"/>
          <a:stretch>
            <a:fillRect/>
          </a:stretch>
        </p:blipFill>
        <p:spPr>
          <a:xfrm>
            <a:off x="103194" y="6286345"/>
            <a:ext cx="5668432" cy="474087"/>
          </a:xfrm>
          <a:prstGeom prst="rect">
            <a:avLst/>
          </a:prstGeom>
        </p:spPr>
      </p:pic>
      <p:sp>
        <p:nvSpPr>
          <p:cNvPr id="10" name="Picture Placeholder 9">
            <a:extLst>
              <a:ext uri="{FF2B5EF4-FFF2-40B4-BE49-F238E27FC236}">
                <a16:creationId xmlns:a16="http://schemas.microsoft.com/office/drawing/2014/main" id="{A526EC71-EFDC-47C4-975A-68A1E1E172E5}"/>
              </a:ext>
            </a:extLst>
          </p:cNvPr>
          <p:cNvSpPr>
            <a:spLocks noGrp="1"/>
          </p:cNvSpPr>
          <p:nvPr>
            <p:ph type="pic" sz="quarter" idx="13"/>
          </p:nvPr>
        </p:nvSpPr>
        <p:spPr>
          <a:xfrm>
            <a:off x="3175" y="-50517"/>
            <a:ext cx="12188825" cy="4914900"/>
          </a:xfrm>
        </p:spPr>
      </p:sp>
      <p:sp>
        <p:nvSpPr>
          <p:cNvPr id="4" name="Szövegdoboz 3">
            <a:extLst>
              <a:ext uri="{FF2B5EF4-FFF2-40B4-BE49-F238E27FC236}">
                <a16:creationId xmlns:a16="http://schemas.microsoft.com/office/drawing/2014/main" id="{13EA9451-3414-41B0-9190-5354228799FF}"/>
              </a:ext>
            </a:extLst>
          </p:cNvPr>
          <p:cNvSpPr txBox="1"/>
          <p:nvPr/>
        </p:nvSpPr>
        <p:spPr>
          <a:xfrm>
            <a:off x="619107" y="1736404"/>
            <a:ext cx="9930906" cy="1938992"/>
          </a:xfrm>
          <a:prstGeom prst="rect">
            <a:avLst/>
          </a:prstGeom>
          <a:noFill/>
        </p:spPr>
        <p:txBody>
          <a:bodyPr wrap="square" rtlCol="0">
            <a:spAutoFit/>
          </a:bodyPr>
          <a:lstStyle/>
          <a:p>
            <a:r>
              <a:rPr lang="es-ES_tradnl" sz="6000" b="1" dirty="0">
                <a:ln w="10160">
                  <a:solidFill>
                    <a:schemeClr val="accent6">
                      <a:lumMod val="75000"/>
                    </a:schemeClr>
                  </a:solidFill>
                  <a:prstDash val="solid"/>
                </a:ln>
                <a:solidFill>
                  <a:srgbClr val="FFFFFF"/>
                </a:solidFill>
                <a:effectLst>
                  <a:outerShdw blurRad="50800" dist="38100" dir="2700000" algn="tl" rotWithShape="0">
                    <a:prstClr val="black">
                      <a:alpha val="40000"/>
                    </a:prstClr>
                  </a:outerShdw>
                </a:effectLst>
              </a:rPr>
              <a:t>L'OEPP et les instruments de coopération judiciaire de l'UE</a:t>
            </a:r>
            <a:endParaRPr lang="hu-HU" sz="6000" b="1" dirty="0">
              <a:ln w="10160">
                <a:solidFill>
                  <a:schemeClr val="accent6">
                    <a:lumMod val="75000"/>
                  </a:schemeClr>
                </a:solidFill>
                <a:prstDash val="solid"/>
              </a:ln>
              <a:solidFill>
                <a:srgbClr val="FFFFFF"/>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2996782567"/>
      </p:ext>
    </p:extLst>
  </p:cSld>
  <p:clrMapOvr>
    <a:masterClrMapping/>
  </p:clrMapOvr>
</p:sld>
</file>

<file path=ppt/slides/slide24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a:t>APERÇU</a:t>
            </a:r>
            <a:br>
              <a:rPr lang="es-ES_tradnl" dirty="0"/>
            </a:br>
            <a:endParaRPr lang="es-ES" dirty="0"/>
          </a:p>
        </p:txBody>
      </p:sp>
      <p:sp>
        <p:nvSpPr>
          <p:cNvPr id="3" name="Subtítulo 2"/>
          <p:cNvSpPr>
            <a:spLocks noGrp="1"/>
          </p:cNvSpPr>
          <p:nvPr>
            <p:ph idx="1"/>
          </p:nvPr>
        </p:nvSpPr>
        <p:spPr/>
        <p:txBody>
          <a:bodyPr>
            <a:normAutofit/>
          </a:bodyPr>
          <a:lstStyle/>
          <a:p>
            <a:pPr marL="514350" indent="-514350" algn="l">
              <a:buAutoNum type="romanUcPeriod"/>
            </a:pPr>
            <a:r>
              <a:rPr lang="es-ES_tradnl" dirty="0">
                <a:solidFill>
                  <a:schemeClr val="tx1"/>
                </a:solidFill>
                <a:latin typeface="+mn-lt"/>
              </a:rPr>
              <a:t>INSTRUMENTS DE COOPÉRATION JUDICIAIRE DE L'UE</a:t>
            </a:r>
          </a:p>
          <a:p>
            <a:pPr marL="514350" indent="-514350" algn="l">
              <a:buAutoNum type="romanUcPeriod"/>
            </a:pPr>
            <a:endParaRPr lang="es-ES_tradnl" dirty="0">
              <a:solidFill>
                <a:schemeClr val="tx1"/>
              </a:solidFill>
              <a:latin typeface="+mn-lt"/>
            </a:endParaRPr>
          </a:p>
          <a:p>
            <a:pPr marL="342900" indent="-342900" algn="l">
              <a:buFont typeface="Arial" panose="020B0604020202020204" pitchFamily="34" charset="0"/>
              <a:buChar char="•"/>
            </a:pPr>
            <a:r>
              <a:rPr lang="es-ES_tradnl" dirty="0" err="1">
                <a:solidFill>
                  <a:schemeClr val="tx1"/>
                </a:solidFill>
                <a:latin typeface="+mn-lt"/>
              </a:rPr>
              <a:t>Reconnaissance </a:t>
            </a:r>
            <a:r>
              <a:rPr lang="es-ES_tradnl" dirty="0">
                <a:solidFill>
                  <a:schemeClr val="tx1"/>
                </a:solidFill>
                <a:latin typeface="+mn-lt"/>
              </a:rPr>
              <a:t>et confiance </a:t>
            </a:r>
            <a:r>
              <a:rPr lang="es-ES_tradnl" dirty="0">
                <a:solidFill>
                  <a:schemeClr val="tx1"/>
                </a:solidFill>
                <a:latin typeface="+mn-lt"/>
              </a:rPr>
              <a:t>mutuelles</a:t>
            </a:r>
          </a:p>
          <a:p>
            <a:pPr algn="l"/>
            <a:endParaRPr lang="es-ES_tradnl" dirty="0">
              <a:solidFill>
                <a:schemeClr val="tx1"/>
              </a:solidFill>
              <a:latin typeface="+mn-lt"/>
            </a:endParaRPr>
          </a:p>
          <a:p>
            <a:pPr algn="l"/>
            <a:r>
              <a:rPr lang="en-US" dirty="0">
                <a:solidFill>
                  <a:schemeClr val="tx1"/>
                </a:solidFill>
                <a:latin typeface="+mn-lt"/>
              </a:rPr>
              <a:t>II. LES INSTRUMENTS DE L'UE EN MATIÈRE DE COOPÉRATION JUDICIAIRE ET L'EPPO : COMMENT CELA FONCTIONNE-T-IL ?</a:t>
            </a:r>
          </a:p>
          <a:p>
            <a:pPr marL="342900" indent="-342900" algn="l">
              <a:buFont typeface="Arial" panose="020B0604020202020204" pitchFamily="34" charset="0"/>
              <a:buChar char="•"/>
            </a:pPr>
            <a:r>
              <a:rPr lang="en-US" dirty="0">
                <a:solidFill>
                  <a:schemeClr val="tx1"/>
                </a:solidFill>
                <a:latin typeface="+mn-lt"/>
              </a:rPr>
              <a:t>La reconnaissance mutuelle et au-delà</a:t>
            </a:r>
            <a:br>
              <a:rPr lang="en-US" dirty="0"/>
            </a:br>
            <a:endParaRPr lang="es-ES" dirty="0"/>
          </a:p>
        </p:txBody>
      </p:sp>
      <p:sp>
        <p:nvSpPr>
          <p:cNvPr id="4" name="Dia számának helye 3">
            <a:extLst>
              <a:ext uri="{FF2B5EF4-FFF2-40B4-BE49-F238E27FC236}">
                <a16:creationId xmlns:a16="http://schemas.microsoft.com/office/drawing/2014/main" id="{B69C1E1F-A503-478B-AD40-C23F6489B5CE}"/>
              </a:ext>
            </a:extLst>
          </p:cNvPr>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92933180"/>
      </p:ext>
    </p:extLst>
  </p:cSld>
  <p:clrMapOvr>
    <a:masterClrMapping/>
  </p:clrMapOvr>
</p:sld>
</file>

<file path=ppt/slides/slide3151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a:t>INSTRUMENTS DE COOPÉRATION JUDICIAIRE DE L'UE</a:t>
            </a:r>
            <a:br>
              <a:rPr lang="es-ES_tradnl" dirty="0"/>
            </a:br>
            <a:endParaRPr lang="es-ES" dirty="0"/>
          </a:p>
        </p:txBody>
      </p:sp>
      <p:sp>
        <p:nvSpPr>
          <p:cNvPr id="3" name="Subtítulo 2"/>
          <p:cNvSpPr>
            <a:spLocks noGrp="1"/>
          </p:cNvSpPr>
          <p:nvPr>
            <p:ph idx="1"/>
          </p:nvPr>
        </p:nvSpPr>
        <p:spPr/>
        <p:txBody>
          <a:bodyPr>
            <a:normAutofit/>
          </a:bodyPr>
          <a:lstStyle/>
          <a:p>
            <a:endParaRPr lang="es-ES_tradnl" dirty="0">
              <a:solidFill>
                <a:schemeClr val="tx1"/>
              </a:solidFill>
              <a:latin typeface="+mn-lt"/>
            </a:endParaRPr>
          </a:p>
          <a:p>
            <a:pPr algn="l"/>
            <a:r>
              <a:rPr lang="en-US" dirty="0">
                <a:solidFill>
                  <a:schemeClr val="tx1"/>
                </a:solidFill>
                <a:latin typeface="+mn-lt"/>
              </a:rPr>
              <a:t>COOPÉRATION JUDICIAIRE EN MATIÈRE PÉNALE (ART. 82-86 TFEU)</a:t>
            </a:r>
          </a:p>
          <a:p>
            <a:pPr algn="l"/>
            <a:r>
              <a:rPr lang="es-ES_tradnl" dirty="0">
                <a:solidFill>
                  <a:schemeClr val="tx1"/>
                </a:solidFill>
                <a:latin typeface="+mn-lt"/>
              </a:rPr>
              <a:t>...</a:t>
            </a:r>
            <a:r>
              <a:rPr lang="es-ES_tradnl" dirty="0">
                <a:solidFill>
                  <a:schemeClr val="tx1"/>
                </a:solidFill>
                <a:latin typeface="+mn-lt"/>
              </a:rPr>
              <a:t>Est </a:t>
            </a:r>
            <a:r>
              <a:rPr lang="es-ES_tradnl" dirty="0" err="1">
                <a:solidFill>
                  <a:schemeClr val="tx1"/>
                </a:solidFill>
                <a:latin typeface="+mn-lt"/>
              </a:rPr>
              <a:t>fondée </a:t>
            </a:r>
            <a:r>
              <a:rPr lang="es-ES_tradnl" dirty="0" err="1">
                <a:solidFill>
                  <a:schemeClr val="tx1"/>
                </a:solidFill>
                <a:latin typeface="+mn-lt"/>
              </a:rPr>
              <a:t>sur </a:t>
            </a:r>
            <a:r>
              <a:rPr lang="es-ES_tradnl" dirty="0" err="1">
                <a:solidFill>
                  <a:schemeClr val="tx1"/>
                </a:solidFill>
                <a:latin typeface="+mn-lt"/>
              </a:rPr>
              <a:t>le </a:t>
            </a:r>
            <a:r>
              <a:rPr lang="es-ES_tradnl" b="1" dirty="0" err="1">
                <a:solidFill>
                  <a:schemeClr val="tx1"/>
                </a:solidFill>
                <a:latin typeface="+mn-lt"/>
              </a:rPr>
              <a:t>principe </a:t>
            </a:r>
            <a:r>
              <a:rPr lang="es-ES_tradnl" b="1" dirty="0">
                <a:solidFill>
                  <a:schemeClr val="tx1"/>
                </a:solidFill>
                <a:latin typeface="+mn-lt"/>
              </a:rPr>
              <a:t>de la </a:t>
            </a:r>
            <a:r>
              <a:rPr lang="es-ES_tradnl" b="1" dirty="0" err="1">
                <a:solidFill>
                  <a:schemeClr val="tx1"/>
                </a:solidFill>
                <a:latin typeface="+mn-lt"/>
              </a:rPr>
              <a:t>reconnaissance </a:t>
            </a:r>
            <a:r>
              <a:rPr lang="es-ES_tradnl" b="1" dirty="0">
                <a:solidFill>
                  <a:schemeClr val="tx1"/>
                </a:solidFill>
                <a:latin typeface="+mn-lt"/>
              </a:rPr>
              <a:t>mutuelle </a:t>
            </a:r>
            <a:r>
              <a:rPr lang="es-ES_tradnl" dirty="0">
                <a:solidFill>
                  <a:schemeClr val="tx1"/>
                </a:solidFill>
                <a:latin typeface="+mn-lt"/>
              </a:rPr>
              <a:t>des </a:t>
            </a:r>
            <a:r>
              <a:rPr lang="es-ES_tradnl" dirty="0" err="1">
                <a:solidFill>
                  <a:schemeClr val="tx1"/>
                </a:solidFill>
                <a:latin typeface="+mn-lt"/>
              </a:rPr>
              <a:t>jugements </a:t>
            </a:r>
            <a:r>
              <a:rPr lang="es-ES_tradnl" dirty="0">
                <a:solidFill>
                  <a:schemeClr val="tx1"/>
                </a:solidFill>
                <a:latin typeface="+mn-lt"/>
              </a:rPr>
              <a:t>et des </a:t>
            </a:r>
            <a:r>
              <a:rPr lang="es-ES_tradnl" dirty="0" err="1">
                <a:solidFill>
                  <a:schemeClr val="tx1"/>
                </a:solidFill>
                <a:latin typeface="+mn-lt"/>
              </a:rPr>
              <a:t>décisions </a:t>
            </a:r>
            <a:r>
              <a:rPr lang="es-ES_tradnl" dirty="0">
                <a:solidFill>
                  <a:schemeClr val="tx1"/>
                </a:solidFill>
                <a:latin typeface="+mn-lt"/>
              </a:rPr>
              <a:t>judiciaires</a:t>
            </a:r>
            <a:r>
              <a:rPr lang="es-ES_tradnl" dirty="0">
                <a:solidFill>
                  <a:schemeClr val="tx1"/>
                </a:solidFill>
                <a:latin typeface="+mn-lt"/>
              </a:rPr>
              <a:t>.</a:t>
            </a:r>
          </a:p>
          <a:p>
            <a:pPr algn="l"/>
            <a:r>
              <a:rPr lang="es-ES_tradnl" dirty="0">
                <a:solidFill>
                  <a:schemeClr val="tx1"/>
                </a:solidFill>
                <a:latin typeface="+mn-lt"/>
              </a:rPr>
              <a:t>= une </a:t>
            </a:r>
            <a:r>
              <a:rPr lang="es-ES_tradnl" dirty="0" err="1">
                <a:solidFill>
                  <a:schemeClr val="tx1"/>
                </a:solidFill>
                <a:latin typeface="+mn-lt"/>
              </a:rPr>
              <a:t>décision </a:t>
            </a:r>
            <a:r>
              <a:rPr lang="es-ES_tradnl" dirty="0">
                <a:solidFill>
                  <a:schemeClr val="tx1"/>
                </a:solidFill>
                <a:latin typeface="+mn-lt"/>
              </a:rPr>
              <a:t>judiciaire </a:t>
            </a:r>
            <a:r>
              <a:rPr lang="es-ES_tradnl" dirty="0" err="1">
                <a:solidFill>
                  <a:schemeClr val="tx1"/>
                </a:solidFill>
                <a:latin typeface="+mn-lt"/>
              </a:rPr>
              <a:t>rendue </a:t>
            </a:r>
            <a:r>
              <a:rPr lang="es-ES_tradnl" dirty="0" err="1">
                <a:solidFill>
                  <a:schemeClr val="tx1"/>
                </a:solidFill>
                <a:latin typeface="+mn-lt"/>
              </a:rPr>
              <a:t>par </a:t>
            </a:r>
            <a:r>
              <a:rPr lang="es-ES_tradnl" dirty="0">
                <a:solidFill>
                  <a:schemeClr val="tx1"/>
                </a:solidFill>
                <a:latin typeface="+mn-lt"/>
              </a:rPr>
              <a:t>une </a:t>
            </a:r>
            <a:r>
              <a:rPr lang="es-ES_tradnl" dirty="0" err="1">
                <a:solidFill>
                  <a:schemeClr val="tx1"/>
                </a:solidFill>
                <a:latin typeface="+mn-lt"/>
              </a:rPr>
              <a:t>autorité </a:t>
            </a:r>
            <a:r>
              <a:rPr lang="es-ES_tradnl" dirty="0" err="1">
                <a:solidFill>
                  <a:schemeClr val="tx1"/>
                </a:solidFill>
                <a:latin typeface="+mn-lt"/>
              </a:rPr>
              <a:t>compétente </a:t>
            </a:r>
            <a:r>
              <a:rPr lang="es-ES_tradnl" dirty="0">
                <a:solidFill>
                  <a:schemeClr val="tx1"/>
                </a:solidFill>
                <a:latin typeface="+mn-lt"/>
              </a:rPr>
              <a:t>dans </a:t>
            </a:r>
            <a:r>
              <a:rPr lang="es-ES_tradnl" dirty="0" err="1">
                <a:solidFill>
                  <a:schemeClr val="tx1"/>
                </a:solidFill>
                <a:latin typeface="+mn-lt"/>
              </a:rPr>
              <a:t>un </a:t>
            </a:r>
            <a:r>
              <a:rPr lang="es-ES_tradnl" dirty="0">
                <a:solidFill>
                  <a:schemeClr val="tx1"/>
                </a:solidFill>
                <a:latin typeface="+mn-lt"/>
              </a:rPr>
              <a:t>EM </a:t>
            </a:r>
            <a:r>
              <a:rPr lang="es-ES_tradnl" dirty="0" err="1">
                <a:solidFill>
                  <a:schemeClr val="tx1"/>
                </a:solidFill>
                <a:latin typeface="+mn-lt"/>
              </a:rPr>
              <a:t>doit </a:t>
            </a:r>
            <a:r>
              <a:rPr lang="es-ES_tradnl" dirty="0">
                <a:solidFill>
                  <a:schemeClr val="tx1"/>
                </a:solidFill>
                <a:latin typeface="+mn-lt"/>
              </a:rPr>
              <a:t>être </a:t>
            </a:r>
            <a:r>
              <a:rPr lang="es-ES_tradnl" dirty="0" err="1">
                <a:solidFill>
                  <a:schemeClr val="tx1"/>
                </a:solidFill>
                <a:latin typeface="+mn-lt"/>
              </a:rPr>
              <a:t>reconnue </a:t>
            </a:r>
            <a:r>
              <a:rPr lang="es-ES_tradnl" dirty="0">
                <a:solidFill>
                  <a:schemeClr val="tx1"/>
                </a:solidFill>
                <a:latin typeface="+mn-lt"/>
              </a:rPr>
              <a:t>et </a:t>
            </a:r>
            <a:r>
              <a:rPr lang="es-ES_tradnl" dirty="0" err="1">
                <a:solidFill>
                  <a:schemeClr val="tx1"/>
                </a:solidFill>
                <a:latin typeface="+mn-lt"/>
              </a:rPr>
              <a:t>exécutée </a:t>
            </a:r>
            <a:r>
              <a:rPr lang="es-ES_tradnl" dirty="0" err="1">
                <a:solidFill>
                  <a:schemeClr val="tx1"/>
                </a:solidFill>
                <a:latin typeface="+mn-lt"/>
              </a:rPr>
              <a:t>par l'</a:t>
            </a:r>
            <a:r>
              <a:rPr lang="es-ES_tradnl" dirty="0" err="1">
                <a:solidFill>
                  <a:schemeClr val="tx1"/>
                </a:solidFill>
                <a:latin typeface="+mn-lt"/>
              </a:rPr>
              <a:t>autorité </a:t>
            </a:r>
            <a:r>
              <a:rPr lang="es-ES_tradnl" dirty="0">
                <a:solidFill>
                  <a:schemeClr val="tx1"/>
                </a:solidFill>
                <a:latin typeface="+mn-lt"/>
              </a:rPr>
              <a:t>d'un </a:t>
            </a:r>
            <a:r>
              <a:rPr lang="es-ES_tradnl" dirty="0" err="1">
                <a:solidFill>
                  <a:schemeClr val="tx1"/>
                </a:solidFill>
                <a:latin typeface="+mn-lt"/>
              </a:rPr>
              <a:t>autre </a:t>
            </a:r>
            <a:r>
              <a:rPr lang="es-ES_tradnl" dirty="0">
                <a:solidFill>
                  <a:schemeClr val="tx1"/>
                </a:solidFill>
                <a:latin typeface="+mn-lt"/>
              </a:rPr>
              <a:t>EM comme </a:t>
            </a:r>
            <a:r>
              <a:rPr lang="es-ES_tradnl" dirty="0" err="1">
                <a:solidFill>
                  <a:schemeClr val="tx1"/>
                </a:solidFill>
                <a:latin typeface="+mn-lt"/>
              </a:rPr>
              <a:t>s'</a:t>
            </a:r>
            <a:r>
              <a:rPr lang="es-ES_tradnl" dirty="0" err="1">
                <a:solidFill>
                  <a:schemeClr val="tx1"/>
                </a:solidFill>
                <a:latin typeface="+mn-lt"/>
              </a:rPr>
              <a:t>il s'</a:t>
            </a:r>
            <a:r>
              <a:rPr lang="es-ES_tradnl" dirty="0" err="1">
                <a:solidFill>
                  <a:schemeClr val="tx1"/>
                </a:solidFill>
                <a:latin typeface="+mn-lt"/>
              </a:rPr>
              <a:t>agissait d'</a:t>
            </a:r>
            <a:r>
              <a:rPr lang="es-ES_tradnl" dirty="0">
                <a:solidFill>
                  <a:schemeClr val="tx1"/>
                </a:solidFill>
                <a:latin typeface="+mn-lt"/>
              </a:rPr>
              <a:t>une </a:t>
            </a:r>
            <a:r>
              <a:rPr lang="es-ES_tradnl" dirty="0" err="1">
                <a:solidFill>
                  <a:schemeClr val="tx1"/>
                </a:solidFill>
                <a:latin typeface="+mn-lt"/>
              </a:rPr>
              <a:t>décision </a:t>
            </a:r>
            <a:r>
              <a:rPr lang="es-ES_tradnl" dirty="0" err="1">
                <a:solidFill>
                  <a:schemeClr val="tx1"/>
                </a:solidFill>
                <a:latin typeface="+mn-lt"/>
              </a:rPr>
              <a:t>interne</a:t>
            </a:r>
            <a:endParaRPr lang="es-ES_tradnl" dirty="0">
              <a:solidFill>
                <a:schemeClr val="tx1"/>
              </a:solidFill>
              <a:latin typeface="+mn-lt"/>
            </a:endParaRPr>
          </a:p>
          <a:p>
            <a:pPr algn="l"/>
            <a:r>
              <a:rPr lang="es-ES_tradnl" dirty="0">
                <a:solidFill>
                  <a:schemeClr val="tx1"/>
                </a:solidFill>
                <a:latin typeface="+mn-lt"/>
              </a:rPr>
              <a:t>= </a:t>
            </a:r>
            <a:r>
              <a:rPr lang="es-ES_tradnl" dirty="0" err="1">
                <a:solidFill>
                  <a:schemeClr val="tx1"/>
                </a:solidFill>
                <a:latin typeface="+mn-lt"/>
              </a:rPr>
              <a:t>sauf </a:t>
            </a:r>
            <a:r>
              <a:rPr lang="es-ES_tradnl" dirty="0">
                <a:solidFill>
                  <a:schemeClr val="tx1"/>
                </a:solidFill>
                <a:latin typeface="+mn-lt"/>
              </a:rPr>
              <a:t>en cas de </a:t>
            </a:r>
            <a:r>
              <a:rPr lang="es-ES_tradnl" dirty="0" err="1">
                <a:solidFill>
                  <a:schemeClr val="tx1"/>
                </a:solidFill>
                <a:latin typeface="+mn-lt"/>
              </a:rPr>
              <a:t>motifs </a:t>
            </a:r>
            <a:r>
              <a:rPr lang="es-ES_tradnl" dirty="0" err="1">
                <a:solidFill>
                  <a:schemeClr val="tx1"/>
                </a:solidFill>
                <a:latin typeface="+mn-lt"/>
              </a:rPr>
              <a:t>de </a:t>
            </a:r>
            <a:r>
              <a:rPr lang="es-ES_tradnl" dirty="0" err="1">
                <a:solidFill>
                  <a:schemeClr val="tx1"/>
                </a:solidFill>
                <a:latin typeface="+mn-lt"/>
              </a:rPr>
              <a:t>refus </a:t>
            </a:r>
            <a:r>
              <a:rPr lang="es-ES_tradnl" dirty="0" err="1">
                <a:solidFill>
                  <a:schemeClr val="tx1"/>
                </a:solidFill>
                <a:latin typeface="+mn-lt"/>
              </a:rPr>
              <a:t>limités</a:t>
            </a:r>
            <a:endParaRPr lang="es-ES_tradnl" dirty="0">
              <a:solidFill>
                <a:schemeClr val="tx1"/>
              </a:solidFill>
              <a:latin typeface="+mn-lt"/>
            </a:endParaRPr>
          </a:p>
          <a:p>
            <a:pPr algn="l"/>
            <a:r>
              <a:rPr lang="es-ES_tradnl" dirty="0">
                <a:solidFill>
                  <a:schemeClr val="tx1"/>
                </a:solidFill>
                <a:latin typeface="+mn-lt"/>
              </a:rPr>
              <a:t>= </a:t>
            </a:r>
            <a:r>
              <a:rPr lang="es-ES_tradnl" dirty="0" err="1">
                <a:solidFill>
                  <a:schemeClr val="tx1"/>
                </a:solidFill>
                <a:latin typeface="+mn-lt"/>
              </a:rPr>
              <a:t>ce </a:t>
            </a:r>
            <a:r>
              <a:rPr lang="es-ES_tradnl" dirty="0" err="1">
                <a:solidFill>
                  <a:schemeClr val="tx1"/>
                </a:solidFill>
                <a:latin typeface="+mn-lt"/>
              </a:rPr>
              <a:t>principe </a:t>
            </a:r>
            <a:r>
              <a:rPr lang="es-ES_tradnl" dirty="0" err="1">
                <a:solidFill>
                  <a:schemeClr val="tx1"/>
                </a:solidFill>
                <a:latin typeface="+mn-lt"/>
              </a:rPr>
              <a:t>est </a:t>
            </a:r>
            <a:r>
              <a:rPr lang="es-ES_tradnl" dirty="0" err="1">
                <a:solidFill>
                  <a:schemeClr val="tx1"/>
                </a:solidFill>
                <a:latin typeface="+mn-lt"/>
              </a:rPr>
              <a:t>fondé </a:t>
            </a:r>
            <a:r>
              <a:rPr lang="es-ES_tradnl" dirty="0" err="1">
                <a:solidFill>
                  <a:schemeClr val="tx1"/>
                </a:solidFill>
                <a:latin typeface="+mn-lt"/>
              </a:rPr>
              <a:t>sur la </a:t>
            </a:r>
            <a:r>
              <a:rPr lang="es-ES_tradnl" b="1" dirty="0">
                <a:solidFill>
                  <a:schemeClr val="tx1"/>
                </a:solidFill>
                <a:latin typeface="+mn-lt"/>
              </a:rPr>
              <a:t>confiance mutuelle </a:t>
            </a:r>
            <a:r>
              <a:rPr lang="es-ES_tradnl" dirty="0" err="1">
                <a:solidFill>
                  <a:schemeClr val="tx1"/>
                </a:solidFill>
                <a:latin typeface="+mn-lt"/>
              </a:rPr>
              <a:t>entre les </a:t>
            </a:r>
            <a:r>
              <a:rPr lang="es-ES_tradnl" dirty="0" err="1">
                <a:solidFill>
                  <a:schemeClr val="tx1"/>
                </a:solidFill>
                <a:latin typeface="+mn-lt"/>
              </a:rPr>
              <a:t>autorités </a:t>
            </a:r>
            <a:r>
              <a:rPr lang="es-ES_tradnl" dirty="0" err="1">
                <a:solidFill>
                  <a:schemeClr val="tx1"/>
                </a:solidFill>
                <a:latin typeface="+mn-lt"/>
              </a:rPr>
              <a:t>judiciaires/systèmes </a:t>
            </a:r>
            <a:r>
              <a:rPr lang="es-ES_tradnl" dirty="0">
                <a:solidFill>
                  <a:schemeClr val="tx1"/>
                </a:solidFill>
                <a:latin typeface="+mn-lt"/>
              </a:rPr>
              <a:t>judiciaires </a:t>
            </a:r>
            <a:r>
              <a:rPr lang="es-ES_tradnl" dirty="0">
                <a:solidFill>
                  <a:schemeClr val="tx1"/>
                </a:solidFill>
                <a:latin typeface="+mn-lt"/>
              </a:rPr>
              <a:t>et sur une </a:t>
            </a:r>
            <a:r>
              <a:rPr lang="es-ES_tradnl" dirty="0" err="1">
                <a:solidFill>
                  <a:schemeClr val="tx1"/>
                </a:solidFill>
                <a:latin typeface="+mn-lt"/>
              </a:rPr>
              <a:t>présomption </a:t>
            </a:r>
            <a:r>
              <a:rPr lang="es-ES_tradnl" dirty="0">
                <a:solidFill>
                  <a:schemeClr val="tx1"/>
                </a:solidFill>
                <a:latin typeface="+mn-lt"/>
              </a:rPr>
              <a:t>de </a:t>
            </a:r>
            <a:r>
              <a:rPr lang="es-ES_tradnl" dirty="0" err="1">
                <a:solidFill>
                  <a:schemeClr val="tx1"/>
                </a:solidFill>
                <a:latin typeface="+mn-lt"/>
              </a:rPr>
              <a:t>respect </a:t>
            </a:r>
            <a:r>
              <a:rPr lang="es-ES_tradnl" dirty="0" err="1">
                <a:solidFill>
                  <a:schemeClr val="tx1"/>
                </a:solidFill>
                <a:latin typeface="+mn-lt"/>
              </a:rPr>
              <a:t>du </a:t>
            </a:r>
            <a:r>
              <a:rPr lang="es-ES_tradnl" dirty="0" err="1">
                <a:solidFill>
                  <a:schemeClr val="tx1"/>
                </a:solidFill>
                <a:latin typeface="+mn-lt"/>
              </a:rPr>
              <a:t>droit de </a:t>
            </a:r>
            <a:r>
              <a:rPr lang="es-ES_tradnl" dirty="0">
                <a:solidFill>
                  <a:schemeClr val="tx1"/>
                </a:solidFill>
                <a:latin typeface="+mn-lt"/>
              </a:rPr>
              <a:t>l'UE </a:t>
            </a:r>
            <a:r>
              <a:rPr lang="es-ES_tradnl" dirty="0">
                <a:solidFill>
                  <a:schemeClr val="tx1"/>
                </a:solidFill>
                <a:latin typeface="+mn-lt"/>
              </a:rPr>
              <a:t>et </a:t>
            </a:r>
            <a:r>
              <a:rPr lang="es-ES_tradnl" dirty="0" err="1">
                <a:solidFill>
                  <a:schemeClr val="tx1"/>
                </a:solidFill>
                <a:latin typeface="+mn-lt"/>
              </a:rPr>
              <a:t>notamment </a:t>
            </a:r>
            <a:r>
              <a:rPr lang="es-ES_tradnl" dirty="0" err="1">
                <a:solidFill>
                  <a:schemeClr val="tx1"/>
                </a:solidFill>
                <a:latin typeface="+mn-lt"/>
              </a:rPr>
              <a:t>des </a:t>
            </a:r>
            <a:r>
              <a:rPr lang="es-ES_tradnl" dirty="0" err="1">
                <a:solidFill>
                  <a:schemeClr val="tx1"/>
                </a:solidFill>
                <a:latin typeface="+mn-lt"/>
              </a:rPr>
              <a:t>droits </a:t>
            </a:r>
            <a:r>
              <a:rPr lang="es-ES_tradnl" dirty="0">
                <a:solidFill>
                  <a:schemeClr val="tx1"/>
                </a:solidFill>
                <a:latin typeface="+mn-lt"/>
              </a:rPr>
              <a:t>fondamentaux </a:t>
            </a:r>
            <a:r>
              <a:rPr lang="es-ES_tradnl" dirty="0" err="1">
                <a:solidFill>
                  <a:schemeClr val="tx1"/>
                </a:solidFill>
                <a:latin typeface="+mn-lt"/>
              </a:rPr>
              <a:t>reconnus </a:t>
            </a:r>
            <a:r>
              <a:rPr lang="es-ES_tradnl" dirty="0" err="1">
                <a:solidFill>
                  <a:schemeClr val="tx1"/>
                </a:solidFill>
                <a:latin typeface="+mn-lt"/>
              </a:rPr>
              <a:t>par le </a:t>
            </a:r>
            <a:r>
              <a:rPr lang="es-ES_tradnl" dirty="0" err="1">
                <a:solidFill>
                  <a:schemeClr val="tx1"/>
                </a:solidFill>
                <a:latin typeface="+mn-lt"/>
              </a:rPr>
              <a:t>droit de l'</a:t>
            </a:r>
            <a:r>
              <a:rPr lang="es-ES_tradnl" dirty="0">
                <a:solidFill>
                  <a:schemeClr val="tx1"/>
                </a:solidFill>
                <a:latin typeface="+mn-lt"/>
              </a:rPr>
              <a:t>UE.</a:t>
            </a:r>
            <a:endParaRPr lang="es-ES_tradnl" dirty="0">
              <a:solidFill>
                <a:schemeClr val="tx1"/>
              </a:solidFill>
              <a:latin typeface="+mn-lt"/>
            </a:endParaRPr>
          </a:p>
          <a:p>
            <a:pPr algn="l"/>
            <a:endParaRPr lang="es-ES_tradnl" dirty="0"/>
          </a:p>
          <a:p>
            <a:pPr algn="l"/>
            <a:endParaRPr lang="es-ES_tradnl" dirty="0"/>
          </a:p>
        </p:txBody>
      </p:sp>
      <p:sp>
        <p:nvSpPr>
          <p:cNvPr id="4" name="Dia számának helye 3">
            <a:extLst>
              <a:ext uri="{FF2B5EF4-FFF2-40B4-BE49-F238E27FC236}">
                <a16:creationId xmlns:a16="http://schemas.microsoft.com/office/drawing/2014/main" id="{D99FA4B2-C3CD-40C2-9EED-CAA658645BC6}"/>
              </a:ext>
            </a:extLst>
          </p:cNvPr>
          <p:cNvSpPr>
            <a:spLocks noGrp="1"/>
          </p:cNvSpPr>
          <p:nvPr>
            <p:ph type="sldNum" sz="quarter" idx="12"/>
          </p:nvPr>
        </p:nvSpPr>
        <p:spPr/>
        <p:txBody>
          <a:bodyPr/>
          <a:lstStyle/>
          <a:p>
            <a:fld id="{6113E31D-E2AB-40D1-8B51-AFA5AFEF393A}" type="slidenum">
              <a:rPr lang="en-US" smtClean="0"/>
              <a:t>3</a:t>
            </a:fld>
            <a:endParaRPr lang="en-US" dirty="0"/>
          </a:p>
        </p:txBody>
      </p:sp>
    </p:spTree>
    <p:extLst>
      <p:ext uri="{BB962C8B-B14F-4D97-AF65-F5344CB8AC3E}">
        <p14:creationId xmlns:p14="http://schemas.microsoft.com/office/powerpoint/2010/main" val="2266972176"/>
      </p:ext>
    </p:extLst>
  </p:cSld>
  <p:clrMapOvr>
    <a:masterClrMapping/>
  </p:clrMapOvr>
</p:sld>
</file>

<file path=ppt/slides/slide4121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a:t>INSTRUMENTS DE COOPÉRATION JUDICIAIRE DE L'UE</a:t>
            </a:r>
            <a:br>
              <a:rPr lang="es-ES_tradnl" dirty="0"/>
            </a:br>
            <a:endParaRPr lang="es-ES" dirty="0"/>
          </a:p>
        </p:txBody>
      </p:sp>
      <p:sp>
        <p:nvSpPr>
          <p:cNvPr id="3" name="Subtítulo 2"/>
          <p:cNvSpPr>
            <a:spLocks noGrp="1"/>
          </p:cNvSpPr>
          <p:nvPr>
            <p:ph idx="1"/>
          </p:nvPr>
        </p:nvSpPr>
        <p:spPr/>
        <p:txBody>
          <a:bodyPr>
            <a:normAutofit fontScale="62500" lnSpcReduction="20000"/>
          </a:bodyPr>
          <a:lstStyle/>
          <a:p>
            <a:pPr algn="l"/>
            <a:r>
              <a:rPr lang="en-US" dirty="0">
                <a:solidFill>
                  <a:schemeClr val="tx1"/>
                </a:solidFill>
                <a:latin typeface="+mn-lt"/>
              </a:rPr>
              <a:t>Convention du 29 mai 2000 relative à l'entraide judiciaire en matière pénale entre les États membres de l'Union européenne</a:t>
            </a:r>
          </a:p>
          <a:p>
            <a:pPr algn="l"/>
            <a:r>
              <a:rPr lang="en-US" dirty="0">
                <a:solidFill>
                  <a:schemeClr val="tx1"/>
                </a:solidFill>
                <a:latin typeface="+mn-lt"/>
              </a:rPr>
              <a:t>Décision-cadre 2002/465/JAI du Conseil du 13 juin 2002 relative aux équipes communes d'enquête (JITS)</a:t>
            </a:r>
          </a:p>
          <a:p>
            <a:pPr algn="l"/>
            <a:r>
              <a:rPr lang="en-US" sz="3400" b="1" dirty="0">
                <a:solidFill>
                  <a:schemeClr val="tx1"/>
                </a:solidFill>
                <a:latin typeface="+mn-lt"/>
              </a:rPr>
              <a:t>1. Décision-cadre 2002/584/JAI du Conseil du 13 juin 2002 relative au mandat d'arrêt européen et aux procédures de remise entre États membres</a:t>
            </a:r>
          </a:p>
          <a:p>
            <a:pPr algn="l"/>
            <a:r>
              <a:rPr lang="en-US" dirty="0">
                <a:solidFill>
                  <a:schemeClr val="tx1"/>
                </a:solidFill>
                <a:latin typeface="+mn-lt"/>
              </a:rPr>
              <a:t>Décision-cadre 2003/577/JAI du Conseil du 22 juillet 2003 relative à l'exécution dans l'Union européenne des décisions de gel de biens ou d'éléments de preuve</a:t>
            </a:r>
          </a:p>
          <a:p>
            <a:pPr algn="l"/>
            <a:r>
              <a:rPr lang="en-US" dirty="0">
                <a:solidFill>
                  <a:schemeClr val="tx1"/>
                </a:solidFill>
                <a:latin typeface="+mn-lt"/>
              </a:rPr>
              <a:t>Décision-cadre 2005/214/JAI du Conseil du 24 février 2005 concernant l'application du principe de reconnaissance mutuelle aux sanctions pécuniaires</a:t>
            </a:r>
          </a:p>
          <a:p>
            <a:pPr algn="l"/>
            <a:r>
              <a:rPr lang="en-US" dirty="0">
                <a:solidFill>
                  <a:schemeClr val="tx1"/>
                </a:solidFill>
                <a:latin typeface="+mn-lt"/>
              </a:rPr>
              <a:t>Décision-cadre 2006/783/JAI du Conseil du 6 octobre 2006 relative à l'application du principe de reconnaissance mutuelle aux décisions de confiscation</a:t>
            </a:r>
          </a:p>
          <a:p>
            <a:pPr algn="l"/>
            <a:r>
              <a:rPr lang="en-US" dirty="0">
                <a:solidFill>
                  <a:schemeClr val="tx1"/>
                </a:solidFill>
                <a:latin typeface="+mn-lt"/>
              </a:rPr>
              <a:t>Décision-cadre 2008/909/JAI du Conseil du 27 novembre 2008 concernant l'application du principe de reconnaissance mutuelle aux jugements en matière pénale prononçant des peines ou des mesures privatives de liberté</a:t>
            </a:r>
          </a:p>
          <a:p>
            <a:pPr algn="l"/>
            <a:r>
              <a:rPr lang="en-US" dirty="0">
                <a:solidFill>
                  <a:schemeClr val="tx1"/>
                </a:solidFill>
                <a:latin typeface="+mn-lt"/>
              </a:rPr>
              <a:t>Décision-cadre 2008/675/JAI du Conseil du 24 juillet 2008 relative à la prise en compte des décisions de condamnation entre les États membres de l'Union européenne à l'occasion d'une nouvelle procédure pénale.</a:t>
            </a:r>
          </a:p>
          <a:p>
            <a:pPr algn="l"/>
            <a:r>
              <a:rPr lang="en-US" dirty="0">
                <a:solidFill>
                  <a:schemeClr val="tx1"/>
                </a:solidFill>
                <a:latin typeface="+mn-lt"/>
              </a:rPr>
              <a:t>Décision-cadre 2008/947/JAI du Conseil du 27 novembre 2008 concernant l'application du principe de reconnaissance mutuelle aux jugements et aux décisions de probation aux fins de la surveillance des mesures de probation et des peines de substitution</a:t>
            </a:r>
          </a:p>
        </p:txBody>
      </p:sp>
      <p:sp>
        <p:nvSpPr>
          <p:cNvPr id="4" name="Dia számának helye 3">
            <a:extLst>
              <a:ext uri="{FF2B5EF4-FFF2-40B4-BE49-F238E27FC236}">
                <a16:creationId xmlns:a16="http://schemas.microsoft.com/office/drawing/2014/main" id="{FE509598-8F4B-4334-A849-70B7DA61A147}"/>
              </a:ext>
            </a:extLst>
          </p:cNvPr>
          <p:cNvSpPr>
            <a:spLocks noGrp="1"/>
          </p:cNvSpPr>
          <p:nvPr>
            <p:ph type="sldNum" sz="quarter" idx="12"/>
          </p:nvPr>
        </p:nvSpPr>
        <p:spPr/>
        <p:txBody>
          <a:bodyPr/>
          <a:lstStyle/>
          <a:p>
            <a:fld id="{6113E31D-E2AB-40D1-8B51-AFA5AFEF393A}" type="slidenum">
              <a:rPr lang="en-US" smtClean="0"/>
              <a:t>4</a:t>
            </a:fld>
            <a:endParaRPr lang="en-US" dirty="0"/>
          </a:p>
        </p:txBody>
      </p:sp>
    </p:spTree>
    <p:extLst>
      <p:ext uri="{BB962C8B-B14F-4D97-AF65-F5344CB8AC3E}">
        <p14:creationId xmlns:p14="http://schemas.microsoft.com/office/powerpoint/2010/main" val="3123076173"/>
      </p:ext>
    </p:extLst>
  </p:cSld>
  <p:clrMapOvr>
    <a:masterClrMapping/>
  </p:clrMapOvr>
</p:sld>
</file>

<file path=ppt/slides/slide510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a:t>INSTRUMENTS DE COOPÉRATION JUDICIAIRE DE L'UE</a:t>
            </a:r>
            <a:br>
              <a:rPr lang="es-ES_tradnl" dirty="0"/>
            </a:br>
            <a:endParaRPr lang="es-ES" dirty="0"/>
          </a:p>
        </p:txBody>
      </p:sp>
      <p:sp>
        <p:nvSpPr>
          <p:cNvPr id="3" name="Subtítulo 2"/>
          <p:cNvSpPr>
            <a:spLocks noGrp="1"/>
          </p:cNvSpPr>
          <p:nvPr>
            <p:ph idx="1"/>
          </p:nvPr>
        </p:nvSpPr>
        <p:spPr/>
        <p:txBody>
          <a:bodyPr>
            <a:normAutofit fontScale="92500" lnSpcReduction="20000"/>
          </a:bodyPr>
          <a:lstStyle/>
          <a:p>
            <a:pPr algn="l"/>
            <a:r>
              <a:rPr lang="en-US" dirty="0">
                <a:solidFill>
                  <a:schemeClr val="tx1"/>
                </a:solidFill>
                <a:latin typeface="+mn-lt"/>
              </a:rPr>
              <a:t>Décision-cadre 2009/315/JAI du Conseil du 26 février 2009 relative à l'</a:t>
            </a:r>
            <a:r>
              <a:rPr lang="en-US" dirty="0" err="1">
                <a:solidFill>
                  <a:schemeClr val="tx1"/>
                </a:solidFill>
                <a:latin typeface="+mn-lt"/>
              </a:rPr>
              <a:t>organisation </a:t>
            </a:r>
            <a:r>
              <a:rPr lang="en-US" dirty="0">
                <a:solidFill>
                  <a:schemeClr val="tx1"/>
                </a:solidFill>
                <a:latin typeface="+mn-lt"/>
              </a:rPr>
              <a:t>et au contenu des échanges d'informations extraites du casier judiciaire entre les États membres</a:t>
            </a:r>
          </a:p>
          <a:p>
            <a:pPr algn="l"/>
            <a:r>
              <a:rPr lang="en-US" dirty="0">
                <a:solidFill>
                  <a:schemeClr val="tx1"/>
                </a:solidFill>
                <a:latin typeface="+mn-lt"/>
              </a:rPr>
              <a:t>Décision-cadre 2009/829/JAI du Conseil du 23 octobre 2009 concernant l'application, entre les États membres de l'Union européenne, du principe de reconnaissance mutuelle aux décisions relatives aux mesures de contrôle en tant qu'alternative à la détention provisoire.</a:t>
            </a:r>
          </a:p>
          <a:p>
            <a:pPr algn="l"/>
            <a:r>
              <a:rPr lang="en-US" dirty="0">
                <a:solidFill>
                  <a:schemeClr val="tx1"/>
                </a:solidFill>
                <a:latin typeface="+mn-lt"/>
              </a:rPr>
              <a:t>Décision-cadre 2009/948/JAI du Conseil du 30 novembre 2009 relative à la prévention et au règlement des conflits en matière d'exercice de la compétence dans le cadre des procédures pénales.</a:t>
            </a:r>
          </a:p>
          <a:p>
            <a:pPr algn="l"/>
            <a:r>
              <a:rPr lang="en-US" dirty="0">
                <a:solidFill>
                  <a:schemeClr val="tx1"/>
                </a:solidFill>
                <a:latin typeface="+mn-lt"/>
              </a:rPr>
              <a:t>2011/99/UE : Directive relative à la décision de protection européenne du 13 décembre 2011</a:t>
            </a:r>
          </a:p>
          <a:p>
            <a:pPr algn="l"/>
            <a:r>
              <a:rPr lang="en-US" sz="2600" b="1" dirty="0">
                <a:solidFill>
                  <a:schemeClr val="tx1"/>
                </a:solidFill>
                <a:latin typeface="+mn-lt"/>
              </a:rPr>
              <a:t>2. 2014/41/UE : Directive relative à la décision d'enquête européenne en matière pénale du 3 avril 2014.</a:t>
            </a:r>
          </a:p>
          <a:p>
            <a:pPr algn="l"/>
            <a:r>
              <a:rPr lang="en-US" sz="2600" b="1" dirty="0">
                <a:solidFill>
                  <a:schemeClr val="tx1"/>
                </a:solidFill>
                <a:latin typeface="+mn-lt"/>
              </a:rPr>
              <a:t>3. Règlement (UE) 2018/1805 du Parlement européen et du Conseil du 14 novembre 2018 relatif à la reconnaissance mutuelle des décisions de gel et de confiscation. </a:t>
            </a:r>
          </a:p>
          <a:p>
            <a:pPr algn="l"/>
            <a:endParaRPr lang="es-ES_tradnl" dirty="0"/>
          </a:p>
        </p:txBody>
      </p:sp>
      <p:sp>
        <p:nvSpPr>
          <p:cNvPr id="4" name="Dia számának helye 3">
            <a:extLst>
              <a:ext uri="{FF2B5EF4-FFF2-40B4-BE49-F238E27FC236}">
                <a16:creationId xmlns:a16="http://schemas.microsoft.com/office/drawing/2014/main" id="{1F1F66F3-0A26-4714-B40F-05BBA409A529}"/>
              </a:ext>
            </a:extLst>
          </p:cNvPr>
          <p:cNvSpPr>
            <a:spLocks noGrp="1"/>
          </p:cNvSpPr>
          <p:nvPr>
            <p:ph type="sldNum" sz="quarter" idx="12"/>
          </p:nvPr>
        </p:nvSpPr>
        <p:spPr/>
        <p:txBody>
          <a:bodyPr/>
          <a:lstStyle/>
          <a:p>
            <a:fld id="{6113E31D-E2AB-40D1-8B51-AFA5AFEF393A}" type="slidenum">
              <a:rPr lang="en-US" smtClean="0"/>
              <a:t>5</a:t>
            </a:fld>
            <a:endParaRPr lang="en-US" dirty="0"/>
          </a:p>
        </p:txBody>
      </p:sp>
    </p:spTree>
    <p:extLst>
      <p:ext uri="{BB962C8B-B14F-4D97-AF65-F5344CB8AC3E}">
        <p14:creationId xmlns:p14="http://schemas.microsoft.com/office/powerpoint/2010/main" val="2849788486"/>
      </p:ext>
    </p:extLst>
  </p:cSld>
  <p:clrMapOvr>
    <a:masterClrMapping/>
  </p:clrMapOvr>
</p:sld>
</file>

<file path=ppt/slides/slide65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a:t>INSTRUMENTS DE COOPÉRATION JUDICIAIRE DE L'UE</a:t>
            </a:r>
            <a:br>
              <a:rPr lang="es-ES_tradnl" dirty="0"/>
            </a:br>
            <a:endParaRPr lang="es-ES" dirty="0"/>
          </a:p>
        </p:txBody>
      </p:sp>
      <p:sp>
        <p:nvSpPr>
          <p:cNvPr id="3" name="Subtítulo 2"/>
          <p:cNvSpPr>
            <a:spLocks noGrp="1"/>
          </p:cNvSpPr>
          <p:nvPr>
            <p:ph idx="1"/>
          </p:nvPr>
        </p:nvSpPr>
        <p:spPr/>
        <p:txBody>
          <a:bodyPr>
            <a:normAutofit/>
          </a:bodyPr>
          <a:lstStyle/>
          <a:p>
            <a:pPr algn="l"/>
            <a:r>
              <a:rPr lang="en-US" dirty="0">
                <a:solidFill>
                  <a:schemeClr val="tx1"/>
                </a:solidFill>
                <a:latin typeface="+mn-lt"/>
              </a:rPr>
              <a:t>= Longue liste : </a:t>
            </a:r>
          </a:p>
          <a:p>
            <a:pPr marL="342900" indent="-342900" algn="l">
              <a:buFont typeface="Arial" panose="020B0604020202020204" pitchFamily="34" charset="0"/>
              <a:buChar char="•"/>
            </a:pPr>
            <a:r>
              <a:rPr lang="en-US" dirty="0">
                <a:solidFill>
                  <a:schemeClr val="tx1"/>
                </a:solidFill>
                <a:latin typeface="+mn-lt"/>
              </a:rPr>
              <a:t>Instruments pré-Lisbonne (décisions-cadres) </a:t>
            </a:r>
          </a:p>
          <a:p>
            <a:pPr marL="342900" indent="-342900" algn="l">
              <a:buFont typeface="Arial" panose="020B0604020202020204" pitchFamily="34" charset="0"/>
              <a:buChar char="•"/>
            </a:pPr>
            <a:r>
              <a:rPr lang="en-US" dirty="0">
                <a:solidFill>
                  <a:schemeClr val="tx1"/>
                </a:solidFill>
                <a:latin typeface="+mn-lt"/>
              </a:rPr>
              <a:t>Instruments post-Lisbonne (directives/règlements) </a:t>
            </a:r>
          </a:p>
          <a:p>
            <a:pPr algn="l"/>
            <a:r>
              <a:rPr lang="en-US" dirty="0">
                <a:solidFill>
                  <a:schemeClr val="tx1"/>
                </a:solidFill>
                <a:latin typeface="+mn-lt"/>
              </a:rPr>
              <a:t>GÉOMÉTRIE VARIABLE : Post-Lisbonne Le Royaume-Uni, l'Irlande et le Danemark ne participent pas aux mesures dans le domaine de la justice et des affaires intérieures. (Protocoles 21 et 22 du traité de Lisbonne) Le Royaume-Uni et l'Irlande ont la possibilité de participer à une mesure.</a:t>
            </a:r>
          </a:p>
          <a:p>
            <a:pPr algn="l"/>
            <a:r>
              <a:rPr lang="en-US" dirty="0">
                <a:solidFill>
                  <a:schemeClr val="tx1"/>
                </a:solidFill>
                <a:latin typeface="+mn-lt"/>
              </a:rPr>
              <a:t>= Les instruments MR les plus pertinents par rapport à l'OEPP ? MAE (OEI/Règlement sur le gel et la confiscation)</a:t>
            </a:r>
          </a:p>
        </p:txBody>
      </p:sp>
      <p:sp>
        <p:nvSpPr>
          <p:cNvPr id="4" name="Dia számának helye 3">
            <a:extLst>
              <a:ext uri="{FF2B5EF4-FFF2-40B4-BE49-F238E27FC236}">
                <a16:creationId xmlns:a16="http://schemas.microsoft.com/office/drawing/2014/main" id="{C593C487-EC45-4BBF-8702-CFCCD6886BE5}"/>
              </a:ext>
            </a:extLst>
          </p:cNvPr>
          <p:cNvSpPr>
            <a:spLocks noGrp="1"/>
          </p:cNvSpPr>
          <p:nvPr>
            <p:ph type="sldNum" sz="quarter" idx="12"/>
          </p:nvPr>
        </p:nvSpPr>
        <p:spPr/>
        <p:txBody>
          <a:bodyPr/>
          <a:lstStyle/>
          <a:p>
            <a:fld id="{6113E31D-E2AB-40D1-8B51-AFA5AFEF393A}" type="slidenum">
              <a:rPr lang="en-US" smtClean="0"/>
              <a:t>6</a:t>
            </a:fld>
            <a:endParaRPr lang="en-US" dirty="0"/>
          </a:p>
        </p:txBody>
      </p:sp>
    </p:spTree>
    <p:extLst>
      <p:ext uri="{BB962C8B-B14F-4D97-AF65-F5344CB8AC3E}">
        <p14:creationId xmlns:p14="http://schemas.microsoft.com/office/powerpoint/2010/main" val="2717450794"/>
      </p:ext>
    </p:extLst>
  </p:cSld>
  <p:clrMapOvr>
    <a:masterClrMapping/>
  </p:clrMapOvr>
</p:sld>
</file>

<file path=ppt/slides/slide7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96064" y="1753298"/>
            <a:ext cx="9828869" cy="2518329"/>
          </a:xfrm>
        </p:spPr>
        <p:txBody>
          <a:bodyPr>
            <a:normAutofit fontScale="90000"/>
          </a:bodyPr>
          <a:lstStyle/>
          <a:p>
            <a:r>
              <a:rPr lang="es-ES_tradnl" sz="6100" dirty="0">
                <a:latin typeface="+mn-lt"/>
              </a:rPr>
              <a:t>INSTRUMENTS DE L'UE POUR LA COOPÉRATION JUDICIAIRE &amp; L'EPPO</a:t>
            </a:r>
            <a:br>
              <a:rPr lang="es-ES_tradnl" dirty="0"/>
            </a:br>
            <a:endParaRPr lang="es-ES" dirty="0"/>
          </a:p>
        </p:txBody>
      </p:sp>
      <p:sp>
        <p:nvSpPr>
          <p:cNvPr id="3" name="Subtítulo 2"/>
          <p:cNvSpPr>
            <a:spLocks noGrp="1"/>
          </p:cNvSpPr>
          <p:nvPr>
            <p:ph type="subTitle" idx="1"/>
          </p:nvPr>
        </p:nvSpPr>
        <p:spPr/>
        <p:txBody>
          <a:bodyPr>
            <a:normAutofit/>
          </a:bodyPr>
          <a:lstStyle/>
          <a:p>
            <a:r>
              <a:rPr lang="es-ES_tradnl" sz="3600" dirty="0">
                <a:latin typeface="+mn-lt"/>
              </a:rPr>
              <a:t>COMMENT CELA FONCTIONNE-T-IL </a:t>
            </a:r>
            <a:r>
              <a:rPr lang="es-ES_tradnl" sz="3600" dirty="0"/>
              <a:t>?</a:t>
            </a:r>
            <a:endParaRPr lang="es-ES" sz="3600" dirty="0"/>
          </a:p>
        </p:txBody>
      </p:sp>
      <p:sp>
        <p:nvSpPr>
          <p:cNvPr id="4" name="Dia számának helye 3">
            <a:extLst>
              <a:ext uri="{FF2B5EF4-FFF2-40B4-BE49-F238E27FC236}">
                <a16:creationId xmlns:a16="http://schemas.microsoft.com/office/drawing/2014/main" id="{AF47BD8A-7AA8-4DDA-929C-C40107BE4013}"/>
              </a:ext>
            </a:extLst>
          </p:cNvPr>
          <p:cNvSpPr>
            <a:spLocks noGrp="1"/>
          </p:cNvSpPr>
          <p:nvPr>
            <p:ph type="sldNum" sz="quarter" idx="12"/>
          </p:nvPr>
        </p:nvSpPr>
        <p:spPr/>
        <p:txBody>
          <a:bodyPr/>
          <a:lstStyle/>
          <a:p>
            <a:fld id="{4FAB73BC-B049-4115-A692-8D63A059BFB8}" type="slidenum">
              <a:rPr lang="en-US" smtClean="0"/>
              <a:t>7</a:t>
            </a:fld>
            <a:endParaRPr lang="en-US" dirty="0"/>
          </a:p>
        </p:txBody>
      </p:sp>
    </p:spTree>
    <p:extLst>
      <p:ext uri="{BB962C8B-B14F-4D97-AF65-F5344CB8AC3E}">
        <p14:creationId xmlns:p14="http://schemas.microsoft.com/office/powerpoint/2010/main" val="3865919052"/>
      </p:ext>
    </p:extLst>
  </p:cSld>
  <p:clrMapOvr>
    <a:masterClrMapping/>
  </p:clrMapOvr>
</p:sld>
</file>

<file path=ppt/slides/slide8161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br>
              <a:rPr lang="es-ES_tradnl" dirty="0"/>
            </a:br>
            <a:r>
              <a:rPr lang="es-ES_tradnl" sz="5300" dirty="0"/>
              <a:t>RECONNAISSANCE MUTUELLE ET AU-DELÀ</a:t>
            </a:r>
            <a:endParaRPr lang="es-ES" sz="5300" dirty="0"/>
          </a:p>
        </p:txBody>
      </p:sp>
      <p:sp>
        <p:nvSpPr>
          <p:cNvPr id="3" name="Subtítulo 2"/>
          <p:cNvSpPr>
            <a:spLocks noGrp="1"/>
          </p:cNvSpPr>
          <p:nvPr>
            <p:ph idx="1"/>
          </p:nvPr>
        </p:nvSpPr>
        <p:spPr/>
        <p:txBody>
          <a:bodyPr>
            <a:normAutofit/>
          </a:bodyPr>
          <a:lstStyle/>
          <a:p>
            <a:pPr algn="just"/>
            <a:r>
              <a:rPr lang="es-ES_tradnl" dirty="0">
                <a:solidFill>
                  <a:schemeClr val="tx1"/>
                </a:solidFill>
                <a:latin typeface="+mn-lt"/>
              </a:rPr>
              <a:t>EPPO = PARADIGM SHIFT pour les EM participants (actuellement 22 : Allemagne, Autriche, Belgique, Bulgarie, Chypre, Croatie, Espagne, Estonie, Finlande, France, Grèce, Italie, Lettonie, Lituanie, Luxembourg, Malte, Pays-Bas, Portugal, République tchèque, Roumanie, Slovaquie et Slovénie).</a:t>
            </a:r>
          </a:p>
          <a:p>
            <a:pPr marL="342900" indent="-342900" algn="just">
              <a:buFont typeface="Arial" panose="020B0604020202020204" pitchFamily="34" charset="0"/>
              <a:buChar char="•"/>
            </a:pPr>
            <a:r>
              <a:rPr lang="es-ES_tradnl" dirty="0">
                <a:solidFill>
                  <a:schemeClr val="tx1"/>
                </a:solidFill>
                <a:latin typeface="+mn-lt"/>
              </a:rPr>
              <a:t>Il ne s'agit plus d'</a:t>
            </a:r>
            <a:r>
              <a:rPr lang="es-ES_tradnl" dirty="0" err="1">
                <a:solidFill>
                  <a:schemeClr val="tx1"/>
                </a:solidFill>
                <a:latin typeface="+mn-lt"/>
              </a:rPr>
              <a:t>une </a:t>
            </a:r>
            <a:r>
              <a:rPr lang="es-ES_tradnl" dirty="0" err="1">
                <a:solidFill>
                  <a:schemeClr val="tx1"/>
                </a:solidFill>
                <a:latin typeface="+mn-lt"/>
              </a:rPr>
              <a:t>coopération </a:t>
            </a:r>
            <a:r>
              <a:rPr lang="es-ES_tradnl" dirty="0">
                <a:solidFill>
                  <a:schemeClr val="tx1"/>
                </a:solidFill>
                <a:latin typeface="+mn-lt"/>
              </a:rPr>
              <a:t>judiciaire </a:t>
            </a:r>
            <a:r>
              <a:rPr lang="es-ES_tradnl" dirty="0" err="1">
                <a:solidFill>
                  <a:schemeClr val="tx1"/>
                </a:solidFill>
                <a:latin typeface="+mn-lt"/>
              </a:rPr>
              <a:t>entre les </a:t>
            </a:r>
            <a:r>
              <a:rPr lang="es-ES_tradnl" dirty="0" err="1">
                <a:solidFill>
                  <a:schemeClr val="tx1"/>
                </a:solidFill>
                <a:latin typeface="+mn-lt"/>
              </a:rPr>
              <a:t>autorités </a:t>
            </a:r>
            <a:r>
              <a:rPr lang="es-ES_tradnl" dirty="0">
                <a:solidFill>
                  <a:schemeClr val="tx1"/>
                </a:solidFill>
                <a:latin typeface="+mn-lt"/>
              </a:rPr>
              <a:t>judiciaires </a:t>
            </a:r>
            <a:r>
              <a:rPr lang="es-ES_tradnl" dirty="0">
                <a:solidFill>
                  <a:schemeClr val="tx1"/>
                </a:solidFill>
                <a:latin typeface="+mn-lt"/>
              </a:rPr>
              <a:t>de </a:t>
            </a:r>
            <a:r>
              <a:rPr lang="es-ES_tradnl" dirty="0" err="1">
                <a:solidFill>
                  <a:schemeClr val="tx1"/>
                </a:solidFill>
                <a:latin typeface="+mn-lt"/>
              </a:rPr>
              <a:t>différents </a:t>
            </a:r>
            <a:r>
              <a:rPr lang="es-ES_tradnl" dirty="0" err="1">
                <a:solidFill>
                  <a:schemeClr val="tx1"/>
                </a:solidFill>
                <a:latin typeface="+mn-lt"/>
              </a:rPr>
              <a:t>États membres</a:t>
            </a:r>
            <a:r>
              <a:rPr lang="es-ES_tradnl" dirty="0" err="1">
                <a:solidFill>
                  <a:schemeClr val="tx1"/>
                </a:solidFill>
                <a:latin typeface="+mn-lt"/>
              </a:rPr>
              <a:t>, mais d'</a:t>
            </a:r>
            <a:r>
              <a:rPr lang="es-ES_tradnl" dirty="0">
                <a:solidFill>
                  <a:schemeClr val="tx1"/>
                </a:solidFill>
                <a:latin typeface="+mn-lt"/>
              </a:rPr>
              <a:t>un </a:t>
            </a:r>
            <a:r>
              <a:rPr lang="es-ES_tradnl" dirty="0">
                <a:solidFill>
                  <a:schemeClr val="tx1"/>
                </a:solidFill>
                <a:latin typeface="+mn-lt"/>
              </a:rPr>
              <a:t>parquet </a:t>
            </a:r>
            <a:r>
              <a:rPr lang="es-ES_tradnl" dirty="0">
                <a:solidFill>
                  <a:schemeClr val="tx1"/>
                </a:solidFill>
                <a:latin typeface="+mn-lt"/>
              </a:rPr>
              <a:t>unique </a:t>
            </a:r>
            <a:r>
              <a:rPr lang="es-ES_tradnl" dirty="0" err="1">
                <a:solidFill>
                  <a:schemeClr val="tx1"/>
                </a:solidFill>
                <a:latin typeface="+mn-lt"/>
              </a:rPr>
              <a:t>organisé </a:t>
            </a:r>
            <a:r>
              <a:rPr lang="es-ES_tradnl" dirty="0">
                <a:solidFill>
                  <a:schemeClr val="tx1"/>
                </a:solidFill>
                <a:latin typeface="+mn-lt"/>
              </a:rPr>
              <a:t>au niveau central </a:t>
            </a:r>
            <a:r>
              <a:rPr lang="es-ES_tradnl" dirty="0" err="1">
                <a:solidFill>
                  <a:schemeClr val="tx1"/>
                </a:solidFill>
                <a:latin typeface="+mn-lt"/>
              </a:rPr>
              <a:t>avec </a:t>
            </a:r>
            <a:r>
              <a:rPr lang="es-ES_tradnl" dirty="0">
                <a:solidFill>
                  <a:schemeClr val="tx1"/>
                </a:solidFill>
                <a:latin typeface="+mn-lt"/>
              </a:rPr>
              <a:t>une </a:t>
            </a:r>
            <a:r>
              <a:rPr lang="es-ES_tradnl" dirty="0" err="1">
                <a:solidFill>
                  <a:schemeClr val="tx1"/>
                </a:solidFill>
                <a:latin typeface="+mn-lt"/>
              </a:rPr>
              <a:t>structure </a:t>
            </a:r>
            <a:r>
              <a:rPr lang="es-ES_tradnl" dirty="0" err="1">
                <a:solidFill>
                  <a:schemeClr val="tx1"/>
                </a:solidFill>
                <a:latin typeface="+mn-lt"/>
              </a:rPr>
              <a:t>décentralisée </a:t>
            </a:r>
            <a:r>
              <a:rPr lang="es-ES_tradnl" dirty="0" err="1">
                <a:solidFill>
                  <a:schemeClr val="tx1"/>
                </a:solidFill>
                <a:latin typeface="+mn-lt"/>
              </a:rPr>
              <a:t>qui </a:t>
            </a:r>
            <a:r>
              <a:rPr lang="es-ES_tradnl" dirty="0" err="1">
                <a:solidFill>
                  <a:schemeClr val="tx1"/>
                </a:solidFill>
                <a:latin typeface="+mn-lt"/>
              </a:rPr>
              <a:t>opère </a:t>
            </a:r>
            <a:r>
              <a:rPr lang="es-ES_tradnl" dirty="0">
                <a:solidFill>
                  <a:schemeClr val="tx1"/>
                </a:solidFill>
                <a:latin typeface="+mn-lt"/>
              </a:rPr>
              <a:t>dans les </a:t>
            </a:r>
            <a:r>
              <a:rPr lang="es-ES_tradnl" dirty="0" err="1">
                <a:solidFill>
                  <a:schemeClr val="tx1"/>
                </a:solidFill>
                <a:latin typeface="+mn-lt"/>
              </a:rPr>
              <a:t>pays </a:t>
            </a:r>
            <a:r>
              <a:rPr lang="es-ES_tradnl" dirty="0" err="1">
                <a:solidFill>
                  <a:schemeClr val="tx1"/>
                </a:solidFill>
                <a:latin typeface="+mn-lt"/>
              </a:rPr>
              <a:t>participants</a:t>
            </a:r>
            <a:r>
              <a:rPr lang="es-ES_tradnl" dirty="0">
                <a:solidFill>
                  <a:schemeClr val="tx1"/>
                </a:solidFill>
                <a:latin typeface="+mn-lt"/>
              </a:rPr>
              <a:t>.</a:t>
            </a:r>
          </a:p>
          <a:p>
            <a:pPr algn="just"/>
            <a:r>
              <a:rPr lang="es-ES_tradnl" dirty="0">
                <a:solidFill>
                  <a:schemeClr val="tx1"/>
                </a:solidFill>
                <a:latin typeface="+mn-lt"/>
              </a:rPr>
              <a:t>= Les </a:t>
            </a:r>
            <a:r>
              <a:rPr lang="es-ES_tradnl" dirty="0" err="1">
                <a:solidFill>
                  <a:schemeClr val="tx1"/>
                </a:solidFill>
                <a:latin typeface="+mn-lt"/>
              </a:rPr>
              <a:t>procureurs </a:t>
            </a:r>
            <a:r>
              <a:rPr lang="es-ES_tradnl" dirty="0" err="1">
                <a:solidFill>
                  <a:schemeClr val="tx1"/>
                </a:solidFill>
                <a:latin typeface="+mn-lt"/>
              </a:rPr>
              <a:t>délégués </a:t>
            </a:r>
            <a:r>
              <a:rPr lang="es-ES_tradnl" dirty="0">
                <a:solidFill>
                  <a:schemeClr val="tx1"/>
                </a:solidFill>
                <a:latin typeface="+mn-lt"/>
              </a:rPr>
              <a:t>(</a:t>
            </a:r>
            <a:r>
              <a:rPr lang="es-ES_tradnl" dirty="0" err="1">
                <a:solidFill>
                  <a:schemeClr val="tx1"/>
                </a:solidFill>
                <a:latin typeface="+mn-lt"/>
              </a:rPr>
              <a:t>EDP</a:t>
            </a:r>
            <a:r>
              <a:rPr lang="es-ES_tradnl" dirty="0">
                <a:solidFill>
                  <a:schemeClr val="tx1"/>
                </a:solidFill>
                <a:latin typeface="+mn-lt"/>
              </a:rPr>
              <a:t>) </a:t>
            </a:r>
            <a:r>
              <a:rPr lang="es-ES_tradnl" dirty="0" err="1">
                <a:solidFill>
                  <a:schemeClr val="tx1"/>
                </a:solidFill>
                <a:latin typeface="+mn-lt"/>
              </a:rPr>
              <a:t>situés </a:t>
            </a:r>
            <a:r>
              <a:rPr lang="es-ES_tradnl" dirty="0">
                <a:solidFill>
                  <a:schemeClr val="tx1"/>
                </a:solidFill>
                <a:latin typeface="+mn-lt"/>
              </a:rPr>
              <a:t>dans </a:t>
            </a:r>
            <a:r>
              <a:rPr lang="es-ES_tradnl" dirty="0" err="1">
                <a:solidFill>
                  <a:schemeClr val="tx1"/>
                </a:solidFill>
                <a:latin typeface="+mn-lt"/>
              </a:rPr>
              <a:t>leur </a:t>
            </a:r>
            <a:r>
              <a:rPr lang="es-ES_tradnl" dirty="0">
                <a:solidFill>
                  <a:schemeClr val="tx1"/>
                </a:solidFill>
                <a:latin typeface="+mn-lt"/>
              </a:rPr>
              <a:t>EM </a:t>
            </a:r>
            <a:r>
              <a:rPr lang="es-ES_tradnl" dirty="0" err="1">
                <a:solidFill>
                  <a:schemeClr val="tx1"/>
                </a:solidFill>
                <a:latin typeface="+mn-lt"/>
              </a:rPr>
              <a:t>effectuent </a:t>
            </a:r>
            <a:r>
              <a:rPr lang="es-ES_tradnl" dirty="0" err="1">
                <a:solidFill>
                  <a:schemeClr val="tx1"/>
                </a:solidFill>
                <a:latin typeface="+mn-lt"/>
              </a:rPr>
              <a:t>les </a:t>
            </a:r>
            <a:r>
              <a:rPr lang="es-ES_tradnl" dirty="0" err="1">
                <a:solidFill>
                  <a:schemeClr val="tx1"/>
                </a:solidFill>
                <a:latin typeface="+mn-lt"/>
              </a:rPr>
              <a:t>enquêtes </a:t>
            </a:r>
            <a:r>
              <a:rPr lang="es-ES_tradnl" dirty="0" err="1">
                <a:solidFill>
                  <a:schemeClr val="tx1"/>
                </a:solidFill>
                <a:latin typeface="+mn-lt"/>
              </a:rPr>
              <a:t>au </a:t>
            </a:r>
            <a:r>
              <a:rPr lang="es-ES_tradnl" dirty="0" err="1">
                <a:solidFill>
                  <a:schemeClr val="tx1"/>
                </a:solidFill>
                <a:latin typeface="+mn-lt"/>
              </a:rPr>
              <a:t>nom de l'</a:t>
            </a:r>
            <a:r>
              <a:rPr lang="es-ES_tradnl" dirty="0" err="1">
                <a:solidFill>
                  <a:schemeClr val="tx1"/>
                </a:solidFill>
                <a:latin typeface="+mn-lt"/>
              </a:rPr>
              <a:t>OEPP.</a:t>
            </a:r>
            <a:endParaRPr lang="es-ES_tradnl" dirty="0">
              <a:solidFill>
                <a:schemeClr val="tx1"/>
              </a:solidFill>
              <a:latin typeface="+mn-lt"/>
            </a:endParaRPr>
          </a:p>
          <a:p>
            <a:pPr algn="just"/>
            <a:r>
              <a:rPr lang="es-ES_tradnl" dirty="0">
                <a:solidFill>
                  <a:schemeClr val="tx1"/>
                </a:solidFill>
                <a:latin typeface="+mn-lt"/>
              </a:rPr>
              <a:t>= </a:t>
            </a:r>
            <a:r>
              <a:rPr lang="es-ES_tradnl" dirty="0" err="1">
                <a:solidFill>
                  <a:schemeClr val="tx1"/>
                </a:solidFill>
                <a:latin typeface="+mn-lt"/>
              </a:rPr>
              <a:t>Les </a:t>
            </a:r>
            <a:r>
              <a:rPr lang="es-ES_tradnl" dirty="0" err="1">
                <a:solidFill>
                  <a:schemeClr val="tx1"/>
                </a:solidFill>
                <a:latin typeface="+mn-lt"/>
              </a:rPr>
              <a:t>PDE </a:t>
            </a:r>
            <a:r>
              <a:rPr lang="es-ES_tradnl" dirty="0" err="1">
                <a:solidFill>
                  <a:schemeClr val="tx1"/>
                </a:solidFill>
                <a:latin typeface="+mn-lt"/>
              </a:rPr>
              <a:t>agissent </a:t>
            </a:r>
            <a:r>
              <a:rPr lang="es-ES_tradnl" dirty="0">
                <a:solidFill>
                  <a:schemeClr val="tx1"/>
                </a:solidFill>
                <a:latin typeface="+mn-lt"/>
              </a:rPr>
              <a:t>en </a:t>
            </a:r>
            <a:r>
              <a:rPr lang="es-ES_tradnl" dirty="0" err="1">
                <a:solidFill>
                  <a:schemeClr val="tx1"/>
                </a:solidFill>
                <a:latin typeface="+mn-lt"/>
              </a:rPr>
              <a:t>étroite </a:t>
            </a:r>
            <a:r>
              <a:rPr lang="es-ES_tradnl" dirty="0" err="1">
                <a:solidFill>
                  <a:schemeClr val="tx1"/>
                </a:solidFill>
                <a:latin typeface="+mn-lt"/>
              </a:rPr>
              <a:t>collaboration </a:t>
            </a:r>
            <a:r>
              <a:rPr lang="es-ES_tradnl" dirty="0" err="1">
                <a:solidFill>
                  <a:schemeClr val="tx1"/>
                </a:solidFill>
                <a:latin typeface="+mn-lt"/>
              </a:rPr>
              <a:t>en s'</a:t>
            </a:r>
            <a:r>
              <a:rPr lang="es-ES_tradnl" dirty="0" err="1">
                <a:solidFill>
                  <a:schemeClr val="tx1"/>
                </a:solidFill>
                <a:latin typeface="+mn-lt"/>
              </a:rPr>
              <a:t>assistant </a:t>
            </a:r>
            <a:r>
              <a:rPr lang="es-ES_tradnl" dirty="0">
                <a:solidFill>
                  <a:schemeClr val="tx1"/>
                </a:solidFill>
                <a:latin typeface="+mn-lt"/>
              </a:rPr>
              <a:t>et en </a:t>
            </a:r>
            <a:r>
              <a:rPr lang="es-ES_tradnl" dirty="0" err="1">
                <a:solidFill>
                  <a:schemeClr val="tx1"/>
                </a:solidFill>
                <a:latin typeface="+mn-lt"/>
              </a:rPr>
              <a:t>se </a:t>
            </a:r>
            <a:r>
              <a:rPr lang="es-ES_tradnl" dirty="0" err="1">
                <a:solidFill>
                  <a:schemeClr val="tx1"/>
                </a:solidFill>
                <a:latin typeface="+mn-lt"/>
              </a:rPr>
              <a:t>consultant </a:t>
            </a:r>
            <a:r>
              <a:rPr lang="es-ES_tradnl" dirty="0" err="1">
                <a:solidFill>
                  <a:schemeClr val="tx1"/>
                </a:solidFill>
                <a:latin typeface="+mn-lt"/>
              </a:rPr>
              <a:t>régulièrement </a:t>
            </a:r>
            <a:r>
              <a:rPr lang="es-ES_tradnl" dirty="0">
                <a:solidFill>
                  <a:schemeClr val="tx1"/>
                </a:solidFill>
                <a:latin typeface="+mn-lt"/>
              </a:rPr>
              <a:t>dans les </a:t>
            </a:r>
            <a:r>
              <a:rPr lang="es-ES_tradnl" dirty="0">
                <a:solidFill>
                  <a:schemeClr val="tx1"/>
                </a:solidFill>
                <a:latin typeface="+mn-lt"/>
              </a:rPr>
              <a:t>affaires </a:t>
            </a:r>
            <a:r>
              <a:rPr lang="es-ES_tradnl" dirty="0" err="1">
                <a:solidFill>
                  <a:schemeClr val="tx1"/>
                </a:solidFill>
                <a:latin typeface="+mn-lt"/>
              </a:rPr>
              <a:t>transfrontalières.</a:t>
            </a:r>
          </a:p>
          <a:p>
            <a:pPr marL="342900" indent="-342900" algn="just">
              <a:buFont typeface="Arial" panose="020B0604020202020204" pitchFamily="34" charset="0"/>
              <a:buChar char="•"/>
            </a:pPr>
            <a:r>
              <a:rPr lang="es-ES_tradnl" dirty="0">
                <a:solidFill>
                  <a:schemeClr val="tx1"/>
                </a:solidFill>
                <a:latin typeface="+mn-lt"/>
              </a:rPr>
              <a:t> Il ne s'agit plus d'une reconnaissance mutuelle </a:t>
            </a:r>
            <a:r>
              <a:rPr lang="es-ES_tradnl" dirty="0" err="1">
                <a:solidFill>
                  <a:schemeClr val="tx1"/>
                </a:solidFill>
                <a:latin typeface="+mn-lt"/>
              </a:rPr>
              <a:t>mais d'une </a:t>
            </a:r>
            <a:r>
              <a:rPr lang="es-ES_tradnl" dirty="0">
                <a:solidFill>
                  <a:schemeClr val="tx1"/>
                </a:solidFill>
                <a:latin typeface="+mn-lt"/>
              </a:rPr>
              <a:t>"</a:t>
            </a:r>
            <a:r>
              <a:rPr lang="es-ES_tradnl" dirty="0" err="1">
                <a:solidFill>
                  <a:schemeClr val="tx1"/>
                </a:solidFill>
                <a:latin typeface="+mn-lt"/>
              </a:rPr>
              <a:t>assignation</a:t>
            </a:r>
            <a:r>
              <a:rPr lang="es-ES_tradnl" dirty="0">
                <a:solidFill>
                  <a:schemeClr val="tx1"/>
                </a:solidFill>
                <a:latin typeface="+mn-lt"/>
              </a:rPr>
              <a:t>" = le PDE européen qui traite la demande assigne la mesure d'investigation à un PDE assistant situé dans l'EM où elle doit être exécutée.</a:t>
            </a:r>
            <a:endParaRPr lang="es-ES_tradnl" b="1" dirty="0">
              <a:solidFill>
                <a:schemeClr val="tx1"/>
              </a:solidFill>
              <a:latin typeface="+mn-lt"/>
            </a:endParaRPr>
          </a:p>
        </p:txBody>
      </p:sp>
      <p:sp>
        <p:nvSpPr>
          <p:cNvPr id="4" name="Dia számának helye 3">
            <a:extLst>
              <a:ext uri="{FF2B5EF4-FFF2-40B4-BE49-F238E27FC236}">
                <a16:creationId xmlns:a16="http://schemas.microsoft.com/office/drawing/2014/main" id="{8D5DC257-6D8D-4295-9218-0AE38AD76BA9}"/>
              </a:ext>
            </a:extLst>
          </p:cNvPr>
          <p:cNvSpPr>
            <a:spLocks noGrp="1"/>
          </p:cNvSpPr>
          <p:nvPr>
            <p:ph type="sldNum" sz="quarter" idx="12"/>
          </p:nvPr>
        </p:nvSpPr>
        <p:spPr/>
        <p:txBody>
          <a:bodyPr/>
          <a:lstStyle/>
          <a:p>
            <a:fld id="{6113E31D-E2AB-40D1-8B51-AFA5AFEF393A}" type="slidenum">
              <a:rPr lang="en-US" smtClean="0"/>
              <a:t>8</a:t>
            </a:fld>
            <a:endParaRPr lang="en-US" dirty="0"/>
          </a:p>
        </p:txBody>
      </p:sp>
    </p:spTree>
    <p:extLst>
      <p:ext uri="{BB962C8B-B14F-4D97-AF65-F5344CB8AC3E}">
        <p14:creationId xmlns:p14="http://schemas.microsoft.com/office/powerpoint/2010/main" val="2288173910"/>
      </p:ext>
    </p:extLst>
  </p:cSld>
  <p:clrMapOvr>
    <a:masterClrMapping/>
  </p:clrMapOvr>
</p:sld>
</file>

<file path=ppt/slides/slide9141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br>
              <a:rPr lang="es-ES_tradnl" dirty="0"/>
            </a:br>
            <a:r>
              <a:rPr lang="es-ES_tradnl" sz="5300" dirty="0"/>
              <a:t>RECONNAISSANCE MUTUELLE ET AU-DELÀ</a:t>
            </a:r>
            <a:endParaRPr lang="es-ES" sz="5300" dirty="0"/>
          </a:p>
        </p:txBody>
      </p:sp>
      <p:sp>
        <p:nvSpPr>
          <p:cNvPr id="3" name="Subtítulo 2"/>
          <p:cNvSpPr>
            <a:spLocks noGrp="1"/>
          </p:cNvSpPr>
          <p:nvPr>
            <p:ph idx="1"/>
          </p:nvPr>
        </p:nvSpPr>
        <p:spPr/>
        <p:txBody>
          <a:bodyPr>
            <a:normAutofit fontScale="92500" lnSpcReduction="20000"/>
          </a:bodyPr>
          <a:lstStyle/>
          <a:p>
            <a:pPr algn="just"/>
            <a:endParaRPr lang="es-ES_tradnl" b="1" dirty="0"/>
          </a:p>
          <a:p>
            <a:pPr algn="just"/>
            <a:r>
              <a:rPr lang="es-ES_tradnl" b="1" dirty="0">
                <a:solidFill>
                  <a:schemeClr val="tx1"/>
                </a:solidFill>
                <a:latin typeface="+mn-lt"/>
              </a:rPr>
              <a:t>L'OEPP dans les </a:t>
            </a:r>
            <a:r>
              <a:rPr lang="es-ES_tradnl" b="1" dirty="0">
                <a:solidFill>
                  <a:schemeClr val="tx1"/>
                </a:solidFill>
                <a:latin typeface="+mn-lt"/>
              </a:rPr>
              <a:t>cas </a:t>
            </a:r>
            <a:r>
              <a:rPr lang="es-ES_tradnl" b="1" dirty="0" err="1">
                <a:solidFill>
                  <a:schemeClr val="tx1"/>
                </a:solidFill>
                <a:latin typeface="+mn-lt"/>
              </a:rPr>
              <a:t>transfrontaliers : </a:t>
            </a:r>
          </a:p>
          <a:p>
            <a:pPr algn="just"/>
            <a:r>
              <a:rPr lang="es-ES_tradnl" b="1" dirty="0" err="1">
                <a:solidFill>
                  <a:schemeClr val="tx1"/>
                </a:solidFill>
                <a:latin typeface="+mn-lt"/>
              </a:rPr>
              <a:t>Concernant les </a:t>
            </a:r>
            <a:r>
              <a:rPr lang="es-ES_tradnl" b="1" dirty="0">
                <a:solidFill>
                  <a:schemeClr val="tx1"/>
                </a:solidFill>
                <a:latin typeface="+mn-lt"/>
              </a:rPr>
              <a:t>EM </a:t>
            </a:r>
            <a:r>
              <a:rPr lang="es-ES_tradnl" b="1" dirty="0" err="1">
                <a:solidFill>
                  <a:schemeClr val="tx1"/>
                </a:solidFill>
                <a:latin typeface="+mn-lt"/>
              </a:rPr>
              <a:t>participants </a:t>
            </a:r>
            <a:r>
              <a:rPr lang="es-ES_tradnl" b="1" dirty="0">
                <a:solidFill>
                  <a:schemeClr val="tx1"/>
                </a:solidFill>
                <a:latin typeface="+mn-lt"/>
              </a:rPr>
              <a:t>: Une </a:t>
            </a:r>
            <a:r>
              <a:rPr lang="es-ES_tradnl" dirty="0" err="1">
                <a:solidFill>
                  <a:schemeClr val="tx1"/>
                </a:solidFill>
                <a:latin typeface="+mn-lt"/>
              </a:rPr>
              <a:t>action </a:t>
            </a:r>
            <a:r>
              <a:rPr lang="es-ES_tradnl" dirty="0" err="1">
                <a:solidFill>
                  <a:schemeClr val="tx1"/>
                </a:solidFill>
                <a:latin typeface="+mn-lt"/>
              </a:rPr>
              <a:t>directe </a:t>
            </a:r>
            <a:r>
              <a:rPr lang="es-ES_tradnl" dirty="0" err="1">
                <a:solidFill>
                  <a:schemeClr val="tx1"/>
                </a:solidFill>
                <a:latin typeface="+mn-lt"/>
              </a:rPr>
              <a:t>entre les </a:t>
            </a:r>
            <a:r>
              <a:rPr lang="es-ES_tradnl" dirty="0">
                <a:solidFill>
                  <a:schemeClr val="tx1"/>
                </a:solidFill>
                <a:latin typeface="+mn-lt"/>
              </a:rPr>
              <a:t>EM </a:t>
            </a:r>
            <a:r>
              <a:rPr lang="es-ES_tradnl" dirty="0" err="1">
                <a:solidFill>
                  <a:schemeClr val="tx1"/>
                </a:solidFill>
                <a:latin typeface="+mn-lt"/>
              </a:rPr>
              <a:t>participants </a:t>
            </a:r>
            <a:r>
              <a:rPr lang="es-ES_tradnl" dirty="0" err="1">
                <a:solidFill>
                  <a:schemeClr val="tx1"/>
                </a:solidFill>
                <a:latin typeface="+mn-lt"/>
              </a:rPr>
              <a:t>est </a:t>
            </a:r>
            <a:r>
              <a:rPr lang="es-ES_tradnl" dirty="0" err="1">
                <a:solidFill>
                  <a:schemeClr val="tx1"/>
                </a:solidFill>
                <a:latin typeface="+mn-lt"/>
              </a:rPr>
              <a:t>possible </a:t>
            </a:r>
            <a:r>
              <a:rPr lang="es-ES_tradnl" dirty="0">
                <a:solidFill>
                  <a:schemeClr val="tx1"/>
                </a:solidFill>
                <a:latin typeface="+mn-lt"/>
              </a:rPr>
              <a:t>(par </a:t>
            </a:r>
            <a:r>
              <a:rPr lang="es-ES_tradnl" dirty="0" err="1">
                <a:solidFill>
                  <a:schemeClr val="tx1"/>
                </a:solidFill>
                <a:latin typeface="+mn-lt"/>
              </a:rPr>
              <a:t>exemple </a:t>
            </a:r>
            <a:r>
              <a:rPr lang="es-ES_tradnl" dirty="0">
                <a:solidFill>
                  <a:schemeClr val="tx1"/>
                </a:solidFill>
                <a:latin typeface="+mn-lt"/>
              </a:rPr>
              <a:t>pour </a:t>
            </a:r>
            <a:r>
              <a:rPr lang="es-ES_tradnl" dirty="0" err="1">
                <a:solidFill>
                  <a:schemeClr val="tx1"/>
                </a:solidFill>
                <a:latin typeface="+mn-lt"/>
              </a:rPr>
              <a:t>mener des </a:t>
            </a:r>
            <a:r>
              <a:rPr lang="es-ES_tradnl" dirty="0" err="1">
                <a:solidFill>
                  <a:schemeClr val="tx1"/>
                </a:solidFill>
                <a:latin typeface="+mn-lt"/>
              </a:rPr>
              <a:t>actes d'</a:t>
            </a:r>
            <a:r>
              <a:rPr lang="es-ES_tradnl" dirty="0" err="1">
                <a:solidFill>
                  <a:schemeClr val="tx1"/>
                </a:solidFill>
                <a:latin typeface="+mn-lt"/>
              </a:rPr>
              <a:t>investigation </a:t>
            </a:r>
            <a:r>
              <a:rPr lang="es-ES_tradnl" dirty="0" err="1">
                <a:solidFill>
                  <a:schemeClr val="tx1"/>
                </a:solidFill>
                <a:latin typeface="+mn-lt"/>
              </a:rPr>
              <a:t>coordonnés</a:t>
            </a:r>
            <a:r>
              <a:rPr lang="es-ES_tradnl" dirty="0">
                <a:solidFill>
                  <a:schemeClr val="tx1"/>
                </a:solidFill>
                <a:latin typeface="+mn-lt"/>
              </a:rPr>
              <a:t>, </a:t>
            </a:r>
            <a:r>
              <a:rPr lang="es-ES_tradnl" dirty="0" err="1">
                <a:solidFill>
                  <a:schemeClr val="tx1"/>
                </a:solidFill>
                <a:latin typeface="+mn-lt"/>
              </a:rPr>
              <a:t>geler des </a:t>
            </a:r>
            <a:r>
              <a:rPr lang="es-ES_tradnl" dirty="0" err="1">
                <a:solidFill>
                  <a:schemeClr val="tx1"/>
                </a:solidFill>
                <a:latin typeface="+mn-lt"/>
              </a:rPr>
              <a:t>avoirs </a:t>
            </a:r>
            <a:r>
              <a:rPr lang="es-ES_tradnl" dirty="0">
                <a:solidFill>
                  <a:schemeClr val="tx1"/>
                </a:solidFill>
                <a:latin typeface="+mn-lt"/>
              </a:rPr>
              <a:t>dans </a:t>
            </a:r>
            <a:r>
              <a:rPr lang="es-ES_tradnl" dirty="0" err="1">
                <a:solidFill>
                  <a:schemeClr val="tx1"/>
                </a:solidFill>
                <a:latin typeface="+mn-lt"/>
              </a:rPr>
              <a:t>plusieurs </a:t>
            </a:r>
            <a:r>
              <a:rPr lang="es-ES_tradnl" dirty="0" err="1">
                <a:solidFill>
                  <a:schemeClr val="tx1"/>
                </a:solidFill>
                <a:latin typeface="+mn-lt"/>
              </a:rPr>
              <a:t>pays</a:t>
            </a:r>
            <a:r>
              <a:rPr lang="es-ES_tradnl" dirty="0">
                <a:solidFill>
                  <a:schemeClr val="tx1"/>
                </a:solidFill>
                <a:latin typeface="+mn-lt"/>
              </a:rPr>
              <a:t>, </a:t>
            </a:r>
            <a:r>
              <a:rPr lang="es-ES_tradnl" dirty="0" err="1">
                <a:solidFill>
                  <a:schemeClr val="tx1"/>
                </a:solidFill>
                <a:latin typeface="+mn-lt"/>
              </a:rPr>
              <a:t>échanger des </a:t>
            </a:r>
            <a:r>
              <a:rPr lang="es-ES_tradnl" dirty="0" err="1">
                <a:solidFill>
                  <a:schemeClr val="tx1"/>
                </a:solidFill>
                <a:latin typeface="+mn-lt"/>
              </a:rPr>
              <a:t>informations</a:t>
            </a:r>
            <a:r>
              <a:rPr lang="es-ES_tradnl" dirty="0">
                <a:solidFill>
                  <a:schemeClr val="tx1"/>
                </a:solidFill>
                <a:latin typeface="+mn-lt"/>
              </a:rPr>
              <a:t>). </a:t>
            </a:r>
          </a:p>
          <a:p>
            <a:pPr algn="just"/>
            <a:r>
              <a:rPr lang="es-ES_tradnl" dirty="0">
                <a:solidFill>
                  <a:schemeClr val="tx1"/>
                </a:solidFill>
                <a:latin typeface="+mn-lt"/>
              </a:rPr>
              <a:t>= Le </a:t>
            </a:r>
            <a:r>
              <a:rPr lang="es-ES_tradnl" dirty="0">
                <a:solidFill>
                  <a:schemeClr val="tx1"/>
                </a:solidFill>
                <a:latin typeface="+mn-lt"/>
              </a:rPr>
              <a:t>PDE de </a:t>
            </a:r>
            <a:r>
              <a:rPr lang="es-ES_tradnl" dirty="0" err="1">
                <a:solidFill>
                  <a:schemeClr val="tx1"/>
                </a:solidFill>
                <a:latin typeface="+mn-lt"/>
              </a:rPr>
              <a:t>traitement </a:t>
            </a:r>
            <a:r>
              <a:rPr lang="es-ES_tradnl" dirty="0" err="1">
                <a:solidFill>
                  <a:schemeClr val="tx1"/>
                </a:solidFill>
                <a:latin typeface="+mn-lt"/>
              </a:rPr>
              <a:t>assigne la </a:t>
            </a:r>
            <a:r>
              <a:rPr lang="es-ES_tradnl" dirty="0" err="1">
                <a:solidFill>
                  <a:schemeClr val="tx1"/>
                </a:solidFill>
                <a:latin typeface="+mn-lt"/>
              </a:rPr>
              <a:t>mesure </a:t>
            </a:r>
            <a:r>
              <a:rPr lang="es-ES_tradnl" dirty="0">
                <a:solidFill>
                  <a:schemeClr val="tx1"/>
                </a:solidFill>
                <a:latin typeface="+mn-lt"/>
              </a:rPr>
              <a:t>à </a:t>
            </a:r>
            <a:r>
              <a:rPr lang="es-ES_tradnl" dirty="0" err="1">
                <a:solidFill>
                  <a:schemeClr val="tx1"/>
                </a:solidFill>
                <a:latin typeface="+mn-lt"/>
              </a:rPr>
              <a:t>un </a:t>
            </a:r>
            <a:r>
              <a:rPr lang="es-ES_tradnl" dirty="0">
                <a:solidFill>
                  <a:schemeClr val="tx1"/>
                </a:solidFill>
                <a:latin typeface="+mn-lt"/>
              </a:rPr>
              <a:t>PDE d'</a:t>
            </a:r>
            <a:r>
              <a:rPr lang="es-ES_tradnl" dirty="0" err="1">
                <a:solidFill>
                  <a:schemeClr val="tx1"/>
                </a:solidFill>
                <a:latin typeface="+mn-lt"/>
              </a:rPr>
              <a:t>assistance </a:t>
            </a:r>
            <a:r>
              <a:rPr lang="es-ES_tradnl" dirty="0">
                <a:solidFill>
                  <a:schemeClr val="tx1"/>
                </a:solidFill>
                <a:latin typeface="+mn-lt"/>
              </a:rPr>
              <a:t>dans </a:t>
            </a:r>
            <a:r>
              <a:rPr lang="es-ES_tradnl" dirty="0" err="1">
                <a:solidFill>
                  <a:schemeClr val="tx1"/>
                </a:solidFill>
                <a:latin typeface="+mn-lt"/>
              </a:rPr>
              <a:t>l'</a:t>
            </a:r>
            <a:r>
              <a:rPr lang="es-ES_tradnl" dirty="0" err="1">
                <a:solidFill>
                  <a:schemeClr val="tx1"/>
                </a:solidFill>
                <a:latin typeface="+mn-lt"/>
              </a:rPr>
              <a:t>autre </a:t>
            </a:r>
            <a:r>
              <a:rPr lang="es-ES_tradnl" dirty="0">
                <a:solidFill>
                  <a:schemeClr val="tx1"/>
                </a:solidFill>
                <a:latin typeface="+mn-lt"/>
              </a:rPr>
              <a:t>EM. Pas besoin </a:t>
            </a:r>
            <a:r>
              <a:rPr lang="es-ES_tradnl" dirty="0" err="1">
                <a:solidFill>
                  <a:schemeClr val="tx1"/>
                </a:solidFill>
                <a:latin typeface="+mn-lt"/>
              </a:rPr>
              <a:t>de </a:t>
            </a:r>
            <a:r>
              <a:rPr lang="es-ES_tradnl" dirty="0" err="1">
                <a:solidFill>
                  <a:schemeClr val="tx1"/>
                </a:solidFill>
                <a:latin typeface="+mn-lt"/>
              </a:rPr>
              <a:t>JIT</a:t>
            </a:r>
            <a:r>
              <a:rPr lang="es-ES_tradnl" dirty="0">
                <a:solidFill>
                  <a:schemeClr val="tx1"/>
                </a:solidFill>
                <a:latin typeface="+mn-lt"/>
              </a:rPr>
              <a:t> "ad hoc" </a:t>
            </a:r>
            <a:r>
              <a:rPr lang="es-ES_tradnl" dirty="0" err="1">
                <a:solidFill>
                  <a:schemeClr val="tx1"/>
                </a:solidFill>
                <a:latin typeface="+mn-lt"/>
              </a:rPr>
              <a:t>ou de </a:t>
            </a:r>
            <a:r>
              <a:rPr lang="es-ES_tradnl" dirty="0" err="1">
                <a:solidFill>
                  <a:schemeClr val="tx1"/>
                </a:solidFill>
                <a:latin typeface="+mn-lt"/>
              </a:rPr>
              <a:t>demandes de </a:t>
            </a:r>
            <a:r>
              <a:rPr lang="es-ES_tradnl" dirty="0">
                <a:solidFill>
                  <a:schemeClr val="tx1"/>
                </a:solidFill>
                <a:latin typeface="+mn-lt"/>
              </a:rPr>
              <a:t>MLA.</a:t>
            </a:r>
            <a:endParaRPr lang="es-ES_tradnl" dirty="0">
              <a:solidFill>
                <a:schemeClr val="tx1"/>
              </a:solidFill>
              <a:latin typeface="+mn-lt"/>
            </a:endParaRPr>
          </a:p>
          <a:p>
            <a:pPr algn="just"/>
            <a:r>
              <a:rPr lang="es-ES_tradnl" dirty="0" err="1">
                <a:solidFill>
                  <a:schemeClr val="tx1"/>
                </a:solidFill>
                <a:latin typeface="+mn-lt"/>
              </a:rPr>
              <a:t>= Mais la </a:t>
            </a:r>
            <a:r>
              <a:rPr lang="es-ES_tradnl" dirty="0">
                <a:solidFill>
                  <a:schemeClr val="tx1"/>
                </a:solidFill>
                <a:latin typeface="+mn-lt"/>
              </a:rPr>
              <a:t>procédure de MAE doit être utilisée </a:t>
            </a:r>
            <a:r>
              <a:rPr lang="es-ES_tradnl" dirty="0" err="1">
                <a:solidFill>
                  <a:schemeClr val="tx1"/>
                </a:solidFill>
                <a:latin typeface="+mn-lt"/>
              </a:rPr>
              <a:t>pour </a:t>
            </a:r>
            <a:r>
              <a:rPr lang="es-ES_tradnl" dirty="0" err="1">
                <a:solidFill>
                  <a:schemeClr val="tx1"/>
                </a:solidFill>
                <a:latin typeface="+mn-lt"/>
              </a:rPr>
              <a:t>remettre </a:t>
            </a:r>
            <a:r>
              <a:rPr lang="es-ES_tradnl" dirty="0">
                <a:solidFill>
                  <a:schemeClr val="tx1"/>
                </a:solidFill>
                <a:latin typeface="+mn-lt"/>
              </a:rPr>
              <a:t>une personne qui n'est pas présente dans l'EM du traitement EDP (Art. 33).</a:t>
            </a:r>
          </a:p>
          <a:p>
            <a:pPr algn="just"/>
            <a:r>
              <a:rPr lang="es-ES_tradnl" dirty="0">
                <a:solidFill>
                  <a:schemeClr val="tx1"/>
                </a:solidFill>
                <a:latin typeface="+mn-lt"/>
              </a:rPr>
              <a:t>= MR/MLA peut être utilisé si la mesure attribuée à une PDE aidante n'existe pas dans une situation nationale mais serait disponible dans une situation transfrontalière (Art. 31.6)</a:t>
            </a:r>
          </a:p>
          <a:p>
            <a:pPr algn="just"/>
            <a:r>
              <a:rPr lang="es-ES_tradnl" b="1" dirty="0">
                <a:solidFill>
                  <a:schemeClr val="tx1"/>
                </a:solidFill>
                <a:latin typeface="+mn-lt"/>
              </a:rPr>
              <a:t>Concernant les EM non participants/pays tiers : </a:t>
            </a:r>
          </a:p>
          <a:p>
            <a:pPr algn="just"/>
            <a:r>
              <a:rPr lang="es-ES_tradnl" b="1" dirty="0">
                <a:solidFill>
                  <a:schemeClr val="tx1"/>
                </a:solidFill>
                <a:latin typeface="+mn-lt"/>
              </a:rPr>
              <a:t>= les </a:t>
            </a:r>
            <a:r>
              <a:rPr lang="es-ES_tradnl" dirty="0">
                <a:solidFill>
                  <a:schemeClr val="tx1"/>
                </a:solidFill>
                <a:latin typeface="+mn-lt"/>
              </a:rPr>
              <a:t>instruments MR ou MLA seront toujours nécessaires</a:t>
            </a:r>
            <a:r>
              <a:rPr lang="es-ES_tradnl" b="1" dirty="0">
                <a:solidFill>
                  <a:schemeClr val="tx1"/>
                </a:solidFill>
                <a:latin typeface="+mn-lt"/>
              </a:rPr>
              <a:t>, </a:t>
            </a:r>
            <a:r>
              <a:rPr lang="es-ES_tradnl" dirty="0">
                <a:solidFill>
                  <a:schemeClr val="tx1"/>
                </a:solidFill>
                <a:latin typeface="+mn-lt"/>
              </a:rPr>
              <a:t>et la question de savoir si les </a:t>
            </a:r>
            <a:r>
              <a:rPr lang="es-ES_tradnl" sz="2100" dirty="0">
                <a:solidFill>
                  <a:schemeClr val="tx1"/>
                </a:solidFill>
                <a:latin typeface="+mn-lt"/>
              </a:rPr>
              <a:t>EM/pays tiers non participants reconnaîtront l'OEPP dans les cadres juridiques existants </a:t>
            </a:r>
            <a:r>
              <a:rPr lang="es-ES_tradnl" dirty="0">
                <a:solidFill>
                  <a:schemeClr val="tx1"/>
                </a:solidFill>
                <a:latin typeface="+mn-lt"/>
              </a:rPr>
              <a:t>n'est pas résolue.</a:t>
            </a:r>
          </a:p>
        </p:txBody>
      </p:sp>
      <p:sp>
        <p:nvSpPr>
          <p:cNvPr id="4" name="Dia számának helye 3">
            <a:extLst>
              <a:ext uri="{FF2B5EF4-FFF2-40B4-BE49-F238E27FC236}">
                <a16:creationId xmlns:a16="http://schemas.microsoft.com/office/drawing/2014/main" id="{AEAA1F5E-C358-44B0-B19A-112190B1A433}"/>
              </a:ext>
            </a:extLst>
          </p:cNvPr>
          <p:cNvSpPr>
            <a:spLocks noGrp="1"/>
          </p:cNvSpPr>
          <p:nvPr>
            <p:ph type="sldNum" sz="quarter" idx="12"/>
          </p:nvPr>
        </p:nvSpPr>
        <p:spPr/>
        <p:txBody>
          <a:bodyPr/>
          <a:lstStyle/>
          <a:p>
            <a:fld id="{6113E31D-E2AB-40D1-8B51-AFA5AFEF393A}" type="slidenum">
              <a:rPr lang="en-US" smtClean="0"/>
              <a:t>9</a:t>
            </a:fld>
            <a:endParaRPr lang="en-US" dirty="0"/>
          </a:p>
        </p:txBody>
      </p:sp>
    </p:spTree>
    <p:extLst>
      <p:ext uri="{BB962C8B-B14F-4D97-AF65-F5344CB8AC3E}">
        <p14:creationId xmlns:p14="http://schemas.microsoft.com/office/powerpoint/2010/main" val="1065649164"/>
      </p:ext>
    </p:extLst>
  </p:cSld>
  <p:clrMapOvr>
    <a:masterClrMapping/>
  </p:clrMapOvr>
</p:sld>
</file>

<file path=ppt/theme/theme111.xml><?xml version="1.0" encoding="utf-8"?>
<a:theme xmlns:a="http://schemas.openxmlformats.org/drawingml/2006/main" name="Rückblick">
  <a:themeElements>
    <a:clrScheme name="ERA Farben">
      <a:dk1>
        <a:srgbClr val="000000"/>
      </a:dk1>
      <a:lt1>
        <a:sysClr val="window" lastClr="FFFFFF"/>
      </a:lt1>
      <a:dk2>
        <a:srgbClr val="8B827B"/>
      </a:dk2>
      <a:lt2>
        <a:srgbClr val="D2D1D0"/>
      </a:lt2>
      <a:accent1>
        <a:srgbClr val="133C8B"/>
      </a:accent1>
      <a:accent2>
        <a:srgbClr val="8B827B"/>
      </a:accent2>
      <a:accent3>
        <a:srgbClr val="AE7F50"/>
      </a:accent3>
      <a:accent4>
        <a:srgbClr val="DECBB8"/>
      </a:accent4>
      <a:accent5>
        <a:srgbClr val="D2D1D0"/>
      </a:accent5>
      <a:accent6>
        <a:srgbClr val="FFFFFF"/>
      </a:accent6>
      <a:hlink>
        <a:srgbClr val="133C8B"/>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ERA Presentation new design_en_211216" id="{55E8C793-4ACF-4C70-B58B-A863477BD569}" vid="{B933FDD9-FDD3-431E-A9E8-86E246603B3C}"/>
    </a:ext>
  </a:extLst>
</a:theme>
</file>

<file path=ppt/theme/theme22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3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PPP Template</ap:Template>
  <ap:TotalTime>0</ap:TotalTime>
  <ap:Words>1955</ap:Words>
  <ap:Application>Microsoft Office PowerPoint</ap:Application>
  <ap:PresentationFormat>Widescreen</ap:PresentationFormat>
  <ap:Paragraphs>135</ap:Paragraphs>
  <ap:Slides>17</ap:Slides>
  <ap:Notes>5</ap:Notes>
  <ap:HiddenSlides>0</ap:HiddenSlides>
  <ap:MMClips>0</ap:MMClips>
  <ap:ScaleCrop>false</ap:ScaleCrop>
  <ap:HeadingPairs>
    <vt:vector baseType="variant" size="6">
      <vt:variant>
        <vt:lpstr>Fonts Used</vt:lpstr>
      </vt:variant>
      <vt:variant>
        <vt:i4>5</vt:i4>
      </vt:variant>
      <vt:variant>
        <vt:lpstr>Theme</vt:lpstr>
      </vt:variant>
      <vt:variant>
        <vt:i4>1</vt:i4>
      </vt:variant>
      <vt:variant>
        <vt:lpstr>Slide Titles</vt:lpstr>
      </vt:variant>
      <vt:variant>
        <vt:i4>17</vt:i4>
      </vt:variant>
    </vt:vector>
  </ap:HeadingPairs>
  <ap:TitlesOfParts>
    <vt:vector baseType="lpstr" size="23">
      <vt:lpstr>Arial</vt:lpstr>
      <vt:lpstr>Calibri</vt:lpstr>
      <vt:lpstr>Calibri Light</vt:lpstr>
      <vt:lpstr>Trebuchet MS</vt:lpstr>
      <vt:lpstr>Wingdings</vt:lpstr>
      <vt:lpstr>Rückblick</vt:lpstr>
      <vt:lpstr>  </vt:lpstr>
      <vt:lpstr>OVERVIEW </vt:lpstr>
      <vt:lpstr>EU JUDICIAL COOPERATION INSTRUMENTS </vt:lpstr>
      <vt:lpstr>EU JUDICIAL COOPERATION INSTRUMENTS </vt:lpstr>
      <vt:lpstr>EU JUDICIAL COOPERATION INSTRUMENTS </vt:lpstr>
      <vt:lpstr>EU JUDICIAL COOPERATION INSTRUMENTS </vt:lpstr>
      <vt:lpstr>EU INSTRUMENTS FOR JUDICIAL COOPERATION &amp; THE EPPO </vt:lpstr>
      <vt:lpstr> MUTUAL RECOGNITION AND BEYOND</vt:lpstr>
      <vt:lpstr> MUTUAL RECOGNITION AND BEYOND</vt:lpstr>
      <vt:lpstr> MUTUAL RECOGNITION AND BEYOND</vt:lpstr>
      <vt:lpstr>MUTUAL RECOGNITION AND BEYOND </vt:lpstr>
      <vt:lpstr>MUTUAL RECOGNITION AND BEYOND </vt:lpstr>
      <vt:lpstr>MUTUAL RECOGNITION AND BEYOND </vt:lpstr>
      <vt:lpstr> MUTUAL RECOGNITION AND BEYOND</vt:lpstr>
      <vt:lpstr>MUTUAL RECOGNITION AND BEYOND </vt:lpstr>
      <vt:lpstr>FINAL QUIZ- TEST YOUR KNOWLEDGE</vt:lpstr>
      <vt:lpstr>Thank you for  your attention</vt:lpstr>
    </vt:vector>
  </ap:TitlesOfParts>
  <ap:Company/>
  <ap:LinksUpToDate>false</ap:LinksUpToDate>
  <ap:SharedDoc>false</ap:SharedDoc>
  <ap:HyperlinksChanged>false</ap:HyperlinksChanged>
  <ap:AppVersion>16.0000</ap:AppVersion>
</ap:Properties>
</file>

<file path=docProps/core.xml><?xml version="1.0" encoding="utf-8"?>
<coreProperties xmlns:dc="http://purl.org/dc/elements/1.1/" xmlns:dcterms="http://purl.org/dc/terms/" xmlns:xsi="http://www.w3.org/2001/XMLSchema-instance" xmlns="http://schemas.openxmlformats.org/package/2006/metadata/core-properties">
  <dc:title>Academy of European Law</dc:title>
  <dc:creator>Riehle Cornelia</dc:creator>
  <lastModifiedBy>Greenwood Elizabeth</lastModifiedBy>
  <revision>35</revision>
  <lastPrinted>2016-10-12T07:25:39.0000000Z</lastPrinted>
  <dcterms:created xsi:type="dcterms:W3CDTF">2020-09-29T09:53:56.0000000Z</dcterms:created>
  <dcterms:modified xsi:type="dcterms:W3CDTF">2021-05-20T09:17:45.0000000Z</dcterms:modified>
  <keywords>, docId:1903E8594CD3F6FC9AAAC3CFBC3A65D1</keywords>
</coreProperties>
</file>